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13.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Lst>
  <p:notesMasterIdLst>
    <p:notesMasterId r:id="rId22"/>
  </p:notesMasterIdLst>
  <p:handoutMasterIdLst>
    <p:handoutMasterId r:id="rId23"/>
  </p:handoutMasterIdLst>
  <p:sldIdLst>
    <p:sldId id="256" r:id="rId3"/>
    <p:sldId id="349" r:id="rId4"/>
    <p:sldId id="368" r:id="rId5"/>
    <p:sldId id="367" r:id="rId6"/>
    <p:sldId id="286" r:id="rId7"/>
    <p:sldId id="305" r:id="rId8"/>
    <p:sldId id="304" r:id="rId9"/>
    <p:sldId id="369" r:id="rId10"/>
    <p:sldId id="372" r:id="rId11"/>
    <p:sldId id="336" r:id="rId12"/>
    <p:sldId id="374" r:id="rId13"/>
    <p:sldId id="322" r:id="rId14"/>
    <p:sldId id="323" r:id="rId15"/>
    <p:sldId id="312" r:id="rId16"/>
    <p:sldId id="333" r:id="rId17"/>
    <p:sldId id="334" r:id="rId18"/>
    <p:sldId id="335" r:id="rId19"/>
    <p:sldId id="373" r:id="rId20"/>
    <p:sldId id="370" r:id="rId21"/>
  </p:sldIdLst>
  <p:sldSz cx="13004800" cy="9753600"/>
  <p:notesSz cx="6881813" cy="92964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Helvetica Light"/>
        <a:ea typeface="Helvetica Light"/>
        <a:cs typeface="Helvetica Light"/>
        <a:sym typeface="Helvetica Light"/>
      </a:defRPr>
    </a:lvl1pPr>
    <a:lvl2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Helvetica Light"/>
        <a:ea typeface="Helvetica Light"/>
        <a:cs typeface="Helvetica Light"/>
        <a:sym typeface="Helvetica Light"/>
      </a:defRPr>
    </a:lvl2pPr>
    <a:lvl3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Helvetica Light"/>
        <a:ea typeface="Helvetica Light"/>
        <a:cs typeface="Helvetica Light"/>
        <a:sym typeface="Helvetica Light"/>
      </a:defRPr>
    </a:lvl3pPr>
    <a:lvl4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Helvetica Light"/>
        <a:ea typeface="Helvetica Light"/>
        <a:cs typeface="Helvetica Light"/>
        <a:sym typeface="Helvetica Light"/>
      </a:defRPr>
    </a:lvl4pPr>
    <a:lvl5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Helvetica Light"/>
        <a:ea typeface="Helvetica Light"/>
        <a:cs typeface="Helvetica Light"/>
        <a:sym typeface="Helvetica Light"/>
      </a:defRPr>
    </a:lvl5pPr>
    <a:lvl6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Helvetica Light"/>
        <a:ea typeface="Helvetica Light"/>
        <a:cs typeface="Helvetica Light"/>
        <a:sym typeface="Helvetica Light"/>
      </a:defRPr>
    </a:lvl6pPr>
    <a:lvl7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Helvetica Light"/>
        <a:ea typeface="Helvetica Light"/>
        <a:cs typeface="Helvetica Light"/>
        <a:sym typeface="Helvetica Light"/>
      </a:defRPr>
    </a:lvl7pPr>
    <a:lvl8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Helvetica Light"/>
        <a:ea typeface="Helvetica Light"/>
        <a:cs typeface="Helvetica Light"/>
        <a:sym typeface="Helvetica Light"/>
      </a:defRPr>
    </a:lvl8pPr>
    <a:lvl9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Helvetica Light"/>
        <a:ea typeface="Helvetica Light"/>
        <a:cs typeface="Helvetica Light"/>
        <a:sym typeface="Helvetica Light"/>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60AE"/>
    <a:srgbClr val="333333"/>
    <a:srgbClr val="FBAB1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Light"/>
          <a:ea typeface="Helvetica Light"/>
          <a:cs typeface="Helvetica Ligh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2E8"/>
          </a:solidFill>
        </a:fill>
      </a:tcStyle>
    </a:wholeTbl>
    <a:band2H>
      <a:tcTxStyle/>
      <a:tcStyle>
        <a:tcBdr/>
        <a:fill>
          <a:solidFill>
            <a:srgbClr val="E6EAF4"/>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Helvetica Light"/>
          <a:ea typeface="Helvetica Light"/>
          <a:cs typeface="Helvetica Ligh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2E7CB"/>
          </a:solidFill>
        </a:fill>
      </a:tcStyle>
    </a:wholeTbl>
    <a:band2H>
      <a:tcTxStyle/>
      <a:tcStyle>
        <a:tcBdr/>
        <a:fill>
          <a:solidFill>
            <a:srgbClr val="F8F4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Helvetica Light"/>
          <a:ea typeface="Helvetica Light"/>
          <a:cs typeface="Helvetica Ligh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5CDDE"/>
          </a:solidFill>
        </a:fill>
      </a:tcStyle>
    </a:wholeTbl>
    <a:band2H>
      <a:tcTxStyle/>
      <a:tcStyle>
        <a:tcBdr/>
        <a:fill>
          <a:solidFill>
            <a:srgbClr val="EBE8EF"/>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Helvetica Light"/>
          <a:ea typeface="Helvetica Light"/>
          <a:cs typeface="Helvetica Ligh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Helvetica Light"/>
          <a:ea typeface="Helvetica Light"/>
          <a:cs typeface="Helvetica Ligh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7"/>
    <p:restoredTop sz="79275" autoAdjust="0"/>
  </p:normalViewPr>
  <p:slideViewPr>
    <p:cSldViewPr snapToGrid="0">
      <p:cViewPr varScale="1">
        <p:scale>
          <a:sx n="42" d="100"/>
          <a:sy n="42" d="100"/>
        </p:scale>
        <p:origin x="1872" y="72"/>
      </p:cViewPr>
      <p:guideLst>
        <p:guide orient="horz" pos="3072"/>
        <p:guide pos="4096"/>
      </p:guideLst>
    </p:cSldViewPr>
  </p:slideViewPr>
  <p:notesTextViewPr>
    <p:cViewPr>
      <p:scale>
        <a:sx n="3" d="2"/>
        <a:sy n="3" d="2"/>
      </p:scale>
      <p:origin x="0" y="0"/>
    </p:cViewPr>
  </p:notesTextViewPr>
  <p:sorterViewPr>
    <p:cViewPr varScale="1">
      <p:scale>
        <a:sx n="100" d="100"/>
        <a:sy n="100" d="100"/>
      </p:scale>
      <p:origin x="0" y="0"/>
    </p:cViewPr>
  </p:sorterViewPr>
  <p:notesViewPr>
    <p:cSldViewPr snapToGrid="0">
      <p:cViewPr varScale="1">
        <p:scale>
          <a:sx n="86" d="100"/>
          <a:sy n="86" d="100"/>
        </p:scale>
        <p:origin x="3858"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28" Type="http://schemas.openxmlformats.org/officeDocument/2006/relationships/customXml" Target="../customXml/item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 Id="rId30" Type="http://schemas.openxmlformats.org/officeDocument/2006/relationships/customXml" Target="../customXml/item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530" cy="465292"/>
          </a:xfrm>
          <a:prstGeom prst="rect">
            <a:avLst/>
          </a:prstGeom>
        </p:spPr>
        <p:txBody>
          <a:bodyPr vert="horz" lIns="89703" tIns="44851" rIns="89703" bIns="44851" rtlCol="0"/>
          <a:lstStyle>
            <a:lvl1pPr algn="l">
              <a:defRPr sz="1200"/>
            </a:lvl1pPr>
          </a:lstStyle>
          <a:p>
            <a:endParaRPr lang="en-US" dirty="0"/>
          </a:p>
        </p:txBody>
      </p:sp>
      <p:sp>
        <p:nvSpPr>
          <p:cNvPr id="3" name="Date Placeholder 2"/>
          <p:cNvSpPr>
            <a:spLocks noGrp="1"/>
          </p:cNvSpPr>
          <p:nvPr>
            <p:ph type="dt" sz="quarter" idx="1"/>
          </p:nvPr>
        </p:nvSpPr>
        <p:spPr>
          <a:xfrm>
            <a:off x="3897746" y="0"/>
            <a:ext cx="2982530" cy="465292"/>
          </a:xfrm>
          <a:prstGeom prst="rect">
            <a:avLst/>
          </a:prstGeom>
        </p:spPr>
        <p:txBody>
          <a:bodyPr vert="horz" lIns="89703" tIns="44851" rIns="89703" bIns="44851" rtlCol="0"/>
          <a:lstStyle>
            <a:lvl1pPr algn="r">
              <a:defRPr sz="1200"/>
            </a:lvl1pPr>
          </a:lstStyle>
          <a:p>
            <a:fld id="{5A91A432-9E44-4EE3-8C06-018574E96477}" type="datetimeFigureOut">
              <a:rPr lang="en-US" smtClean="0"/>
              <a:t>4/16/2019</a:t>
            </a:fld>
            <a:endParaRPr lang="en-US" dirty="0"/>
          </a:p>
        </p:txBody>
      </p:sp>
      <p:sp>
        <p:nvSpPr>
          <p:cNvPr id="4" name="Footer Placeholder 3"/>
          <p:cNvSpPr>
            <a:spLocks noGrp="1"/>
          </p:cNvSpPr>
          <p:nvPr>
            <p:ph type="ftr" sz="quarter" idx="2"/>
          </p:nvPr>
        </p:nvSpPr>
        <p:spPr>
          <a:xfrm>
            <a:off x="0" y="8831108"/>
            <a:ext cx="2982530" cy="465292"/>
          </a:xfrm>
          <a:prstGeom prst="rect">
            <a:avLst/>
          </a:prstGeom>
        </p:spPr>
        <p:txBody>
          <a:bodyPr vert="horz" lIns="89703" tIns="44851" rIns="89703" bIns="44851"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97746" y="8831108"/>
            <a:ext cx="2982530" cy="465292"/>
          </a:xfrm>
          <a:prstGeom prst="rect">
            <a:avLst/>
          </a:prstGeom>
        </p:spPr>
        <p:txBody>
          <a:bodyPr vert="horz" lIns="89703" tIns="44851" rIns="89703" bIns="44851" rtlCol="0" anchor="b"/>
          <a:lstStyle>
            <a:lvl1pPr algn="r">
              <a:defRPr sz="1200"/>
            </a:lvl1pPr>
          </a:lstStyle>
          <a:p>
            <a:fld id="{C80B6F98-E1BD-4381-A4B3-D594C5366683}" type="slidenum">
              <a:rPr lang="en-US" smtClean="0"/>
              <a:t>‹#›</a:t>
            </a:fld>
            <a:endParaRPr lang="en-US" dirty="0"/>
          </a:p>
        </p:txBody>
      </p:sp>
    </p:spTree>
    <p:extLst>
      <p:ext uri="{BB962C8B-B14F-4D97-AF65-F5344CB8AC3E}">
        <p14:creationId xmlns:p14="http://schemas.microsoft.com/office/powerpoint/2010/main" val="20816563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7" name="Shape 117"/>
          <p:cNvSpPr>
            <a:spLocks noGrp="1"/>
          </p:cNvSpPr>
          <p:nvPr>
            <p:ph type="body" sz="quarter" idx="1"/>
          </p:nvPr>
        </p:nvSpPr>
        <p:spPr>
          <a:xfrm>
            <a:off x="917575" y="4415790"/>
            <a:ext cx="5046663" cy="4183380"/>
          </a:xfrm>
          <a:prstGeom prst="rect">
            <a:avLst/>
          </a:prstGeom>
        </p:spPr>
        <p:txBody>
          <a:bodyPr lIns="92439" tIns="46219" rIns="92439" bIns="46219"/>
          <a:lstStyle/>
          <a:p>
            <a:pPr lvl="0"/>
            <a:r>
              <a:rPr lang="en-US" dirty="0"/>
              <a:t>One</a:t>
            </a:r>
          </a:p>
          <a:p>
            <a:pPr lvl="3"/>
            <a:r>
              <a:rPr lang="en-US" dirty="0"/>
              <a:t>Two</a:t>
            </a:r>
          </a:p>
          <a:p>
            <a:pPr lvl="5"/>
            <a:r>
              <a:rPr lang="en-US" dirty="0"/>
              <a:t>Three</a:t>
            </a:r>
          </a:p>
        </p:txBody>
      </p:sp>
      <p:sp>
        <p:nvSpPr>
          <p:cNvPr id="2" name="Slide Image Placeholder 1"/>
          <p:cNvSpPr>
            <a:spLocks noGrp="1" noRot="1" noChangeAspect="1"/>
          </p:cNvSpPr>
          <p:nvPr>
            <p:ph type="sldImg" idx="2"/>
          </p:nvPr>
        </p:nvSpPr>
        <p:spPr>
          <a:xfrm>
            <a:off x="1350963" y="1162050"/>
            <a:ext cx="4179887" cy="3136900"/>
          </a:xfrm>
          <a:prstGeom prst="rect">
            <a:avLst/>
          </a:prstGeom>
          <a:noFill/>
          <a:ln w="12700">
            <a:solidFill>
              <a:prstClr val="black"/>
            </a:solidFill>
          </a:ln>
        </p:spPr>
        <p:txBody>
          <a:bodyPr vert="horz" lIns="89703" tIns="44851" rIns="89703" bIns="44851" rtlCol="0" anchor="ctr"/>
          <a:lstStyle/>
          <a:p>
            <a:endParaRPr lang="en-US" dirty="0"/>
          </a:p>
        </p:txBody>
      </p:sp>
    </p:spTree>
    <p:extLst>
      <p:ext uri="{BB962C8B-B14F-4D97-AF65-F5344CB8AC3E}">
        <p14:creationId xmlns:p14="http://schemas.microsoft.com/office/powerpoint/2010/main" val="2436109743"/>
      </p:ext>
    </p:extLst>
  </p:cSld>
  <p:clrMap bg1="lt1" tx1="dk1" bg2="lt2" tx2="dk2" accent1="accent1" accent2="accent2" accent3="accent3" accent4="accent4" accent5="accent5" accent6="accent6" hlink="hlink" folHlink="folHlink"/>
  <p:notesStyle>
    <a:lvl1pPr marL="342900" indent="-342900" defTabSz="457200" latinLnBrk="0">
      <a:lnSpc>
        <a:spcPct val="117999"/>
      </a:lnSpc>
      <a:buFont typeface="Wingdings" panose="05000000000000000000" pitchFamily="2" charset="2"/>
      <a:buChar char="§"/>
      <a:defRPr sz="2200" baseline="0">
        <a:latin typeface="+mn-lt"/>
        <a:ea typeface="+mn-ea"/>
        <a:cs typeface="+mn-cs"/>
        <a:sym typeface="Helvetica Neue"/>
      </a:defRPr>
    </a:lvl1pPr>
    <a:lvl2pPr marL="342900" indent="-342900" defTabSz="457200" latinLnBrk="0">
      <a:lnSpc>
        <a:spcPct val="117999"/>
      </a:lnSpc>
      <a:buFont typeface="Wingdings" panose="05000000000000000000" pitchFamily="2" charset="2"/>
      <a:buChar char="Ø"/>
      <a:defRPr sz="2200">
        <a:latin typeface="+mn-lt"/>
        <a:ea typeface="+mn-ea"/>
        <a:cs typeface="+mn-cs"/>
        <a:sym typeface="Helvetica Neue"/>
      </a:defRPr>
    </a:lvl2pPr>
    <a:lvl3pPr marL="342900" indent="-342900" defTabSz="457200" latinLnBrk="0">
      <a:lnSpc>
        <a:spcPct val="117999"/>
      </a:lnSpc>
      <a:buFont typeface="Wingdings" panose="05000000000000000000" pitchFamily="2" charset="2"/>
      <a:buChar char="Ø"/>
      <a:defRPr sz="2200">
        <a:latin typeface="+mn-lt"/>
        <a:ea typeface="+mn-ea"/>
        <a:cs typeface="+mn-cs"/>
        <a:sym typeface="Helvetica Neue"/>
      </a:defRPr>
    </a:lvl3pPr>
    <a:lvl4pPr marL="682625" indent="-342900" defTabSz="457200" latinLnBrk="0">
      <a:lnSpc>
        <a:spcPct val="117999"/>
      </a:lnSpc>
      <a:buFont typeface="Wingdings" panose="05000000000000000000" pitchFamily="2" charset="2"/>
      <a:buChar char="Ø"/>
      <a:defRPr sz="2200">
        <a:latin typeface="+mn-lt"/>
        <a:ea typeface="+mn-ea"/>
        <a:cs typeface="+mn-cs"/>
        <a:sym typeface="Helvetica Neue"/>
      </a:defRPr>
    </a:lvl4pPr>
    <a:lvl5pPr marL="342900" indent="-342900" defTabSz="457200" latinLnBrk="0">
      <a:lnSpc>
        <a:spcPct val="117999"/>
      </a:lnSpc>
      <a:buFont typeface="Courier New" panose="02070309020205020404" pitchFamily="49" charset="0"/>
      <a:buChar char="o"/>
      <a:defRPr sz="2200">
        <a:latin typeface="+mn-lt"/>
        <a:ea typeface="+mn-ea"/>
        <a:cs typeface="+mn-cs"/>
        <a:sym typeface="Helvetica Neue"/>
      </a:defRPr>
    </a:lvl5pPr>
    <a:lvl6pPr marL="1030288" indent="-342900" defTabSz="457200" latinLnBrk="0">
      <a:lnSpc>
        <a:spcPct val="117999"/>
      </a:lnSpc>
      <a:buFont typeface="Courier New" panose="02070309020205020404" pitchFamily="49" charset="0"/>
      <a:buChar char="o"/>
      <a:defRPr sz="2200">
        <a:latin typeface="+mn-lt"/>
        <a:ea typeface="+mn-ea"/>
        <a:cs typeface="+mn-cs"/>
        <a:sym typeface="Helvetica Neue"/>
      </a:defRPr>
    </a:lvl6pPr>
    <a:lvl7pPr marL="342900" indent="-342900" defTabSz="457200" latinLnBrk="0">
      <a:lnSpc>
        <a:spcPct val="117999"/>
      </a:lnSpc>
      <a:buFont typeface="Arial" panose="020B0604020202020204" pitchFamily="34" charset="0"/>
      <a:buChar char="•"/>
      <a:defRPr sz="2200">
        <a:latin typeface="+mn-lt"/>
        <a:ea typeface="+mn-ea"/>
        <a:cs typeface="+mn-cs"/>
        <a:sym typeface="Helvetica Neue"/>
      </a:defRPr>
    </a:lvl7pPr>
    <a:lvl8pPr marL="342900" indent="-342900" defTabSz="457200" latinLnBrk="0">
      <a:lnSpc>
        <a:spcPct val="117999"/>
      </a:lnSpc>
      <a:buFont typeface="Arial" panose="020B0604020202020204" pitchFamily="34" charset="0"/>
      <a:buChar char="•"/>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p:cNvSpPr>
            <a:spLocks noGrp="1" noRot="1" noChangeAspect="1"/>
          </p:cNvSpPr>
          <p:nvPr>
            <p:ph type="sldImg"/>
          </p:nvPr>
        </p:nvSpPr>
        <p:spPr>
          <a:xfrm>
            <a:off x="1119188" y="698500"/>
            <a:ext cx="4643437" cy="3484563"/>
          </a:xfrm>
          <a:prstGeom prst="rect">
            <a:avLst/>
          </a:prstGeom>
        </p:spPr>
      </p:sp>
      <p:sp>
        <p:nvSpPr>
          <p:cNvPr id="5" name="Notes Placeholder 4"/>
          <p:cNvSpPr>
            <a:spLocks noGrp="1"/>
          </p:cNvSpPr>
          <p:nvPr>
            <p:ph type="body" idx="1"/>
          </p:nvPr>
        </p:nvSpPr>
        <p:spPr/>
        <p:txBody>
          <a:bodyPr/>
          <a:lstStyle/>
          <a:p>
            <a:pPr marL="336385" indent="-336385">
              <a:buFont typeface="Arial" panose="020B0604020202020204" pitchFamily="34" charset="0"/>
              <a:buChar char="•"/>
            </a:pPr>
            <a:r>
              <a:rPr lang="en-US" dirty="0"/>
              <a:t>Regional DSN welcomes attendees to the session and introduces presenter for the session</a:t>
            </a:r>
          </a:p>
          <a:p>
            <a:pPr marL="336385" indent="-336385">
              <a:buFont typeface="Arial" panose="020B0604020202020204" pitchFamily="34" charset="0"/>
              <a:buChar char="•"/>
            </a:pPr>
            <a:r>
              <a:rPr lang="en-US" dirty="0"/>
              <a:t>Presenter can do further introduction of their background before launching into slides</a:t>
            </a:r>
          </a:p>
        </p:txBody>
      </p:sp>
    </p:spTree>
    <p:extLst>
      <p:ext uri="{BB962C8B-B14F-4D97-AF65-F5344CB8AC3E}">
        <p14:creationId xmlns:p14="http://schemas.microsoft.com/office/powerpoint/2010/main" val="35039930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The next workforce development resource I want to share with you is around soft skills.  This is probably the number one request we hear from businesses.</a:t>
            </a:r>
          </a:p>
          <a:p>
            <a:r>
              <a:rPr lang="en-US" sz="2000" dirty="0"/>
              <a:t>The CCC developed a pilot called the New World of Work: 21</a:t>
            </a:r>
            <a:r>
              <a:rPr lang="en-US" sz="2000" baseline="30000" dirty="0"/>
              <a:t>st</a:t>
            </a:r>
            <a:r>
              <a:rPr lang="en-US" sz="2000" dirty="0"/>
              <a:t> Century Skills to address the skills.</a:t>
            </a:r>
          </a:p>
          <a:p>
            <a:r>
              <a:rPr lang="en-US" sz="2000" dirty="0"/>
              <a:t>Review list of skills</a:t>
            </a:r>
          </a:p>
          <a:p>
            <a:r>
              <a:rPr lang="en-US" sz="2000" dirty="0"/>
              <a:t>The training consists of hands on exercises and videos.</a:t>
            </a:r>
          </a:p>
        </p:txBody>
      </p:sp>
    </p:spTree>
    <p:extLst>
      <p:ext uri="{BB962C8B-B14F-4D97-AF65-F5344CB8AC3E}">
        <p14:creationId xmlns:p14="http://schemas.microsoft.com/office/powerpoint/2010/main" val="32801386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Students who complete the NWOW training can receive digital badges</a:t>
            </a:r>
          </a:p>
          <a:p>
            <a:r>
              <a:rPr lang="en-US" sz="2000" dirty="0"/>
              <a:t>There is also an employer verification component where employers can verify that the students are proficient in these skills where it adds a digital ribbon to the badge.  </a:t>
            </a:r>
          </a:p>
          <a:p>
            <a:r>
              <a:rPr lang="en-US" sz="2000" dirty="0"/>
              <a:t>The badges are managed by the Foundation for CA Community Colleges.</a:t>
            </a:r>
          </a:p>
        </p:txBody>
      </p:sp>
    </p:spTree>
    <p:extLst>
      <p:ext uri="{BB962C8B-B14F-4D97-AF65-F5344CB8AC3E}">
        <p14:creationId xmlns:p14="http://schemas.microsoft.com/office/powerpoint/2010/main" val="3013705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Another program that may be useful for defense supply chain businesses is the CCCMaker program where the Chancellor’s Office invested $17M to start or expand makerspaces at colleges across the state.</a:t>
            </a:r>
          </a:p>
          <a:p>
            <a:r>
              <a:rPr lang="en-US" sz="2000" dirty="0"/>
              <a:t>24 Colleges are participating.</a:t>
            </a:r>
          </a:p>
          <a:p>
            <a:r>
              <a:rPr lang="en-US" sz="2000" dirty="0"/>
              <a:t>There is a requirement to create 800 internships for students.</a:t>
            </a:r>
          </a:p>
          <a:p>
            <a:r>
              <a:rPr lang="en-US" sz="2000" dirty="0"/>
              <a:t>Great program if your business is looking for employees with STEM skills.</a:t>
            </a:r>
          </a:p>
        </p:txBody>
      </p:sp>
    </p:spTree>
    <p:extLst>
      <p:ext uri="{BB962C8B-B14F-4D97-AF65-F5344CB8AC3E}">
        <p14:creationId xmlns:p14="http://schemas.microsoft.com/office/powerpoint/2010/main" val="15398899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377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17575" y="4415790"/>
            <a:ext cx="5339053" cy="4183380"/>
          </a:xfrm>
        </p:spPr>
        <p:txBody>
          <a:bodyPr/>
          <a:lstStyle/>
          <a:p>
            <a:r>
              <a:rPr lang="en-US" sz="2000" dirty="0"/>
              <a:t>In this session we are going to cover the following:</a:t>
            </a:r>
          </a:p>
          <a:p>
            <a:pPr marL="946861" lvl="2" indent="-448513">
              <a:buFont typeface="+mj-lt"/>
              <a:buAutoNum type="arabicPeriod"/>
            </a:pPr>
            <a:r>
              <a:rPr lang="en-US" sz="1600" dirty="0"/>
              <a:t>Provide an overview of DWM</a:t>
            </a:r>
          </a:p>
          <a:p>
            <a:pPr marL="946861" lvl="2" indent="-448513">
              <a:buFont typeface="+mj-lt"/>
              <a:buAutoNum type="arabicPeriod"/>
            </a:pPr>
            <a:r>
              <a:rPr lang="en-US" sz="1600" dirty="0"/>
              <a:t>Provide some workforce development resources and business development resources available to businesses that can help you become more competitive and help you diversify into other contracting opportunities</a:t>
            </a:r>
          </a:p>
          <a:p>
            <a:pPr marL="946861" lvl="2" indent="-448513">
              <a:buFont typeface="+mj-lt"/>
              <a:buAutoNum type="arabicPeriod"/>
            </a:pPr>
            <a:r>
              <a:rPr lang="en-US" sz="1600" dirty="0"/>
              <a:t>Provide info on some of the other CASCADE Grant resources</a:t>
            </a:r>
          </a:p>
          <a:p>
            <a:pPr marL="454743" lvl="8" indent="-448513">
              <a:buFont typeface="Wingdings" panose="05000000000000000000" pitchFamily="2" charset="2"/>
              <a:buChar char="§"/>
            </a:pPr>
            <a:r>
              <a:rPr lang="en-US" sz="2000" dirty="0"/>
              <a:t>The main goal of this session is to provide you with resources to help you become more competitive.</a:t>
            </a:r>
          </a:p>
        </p:txBody>
      </p:sp>
    </p:spTree>
    <p:extLst>
      <p:ext uri="{BB962C8B-B14F-4D97-AF65-F5344CB8AC3E}">
        <p14:creationId xmlns:p14="http://schemas.microsoft.com/office/powerpoint/2010/main" val="24511198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three key aspects to the Doing What Matters framework.  First is that it is Sector Based.  These are the ten Sectors that the Community Colleges are currently focusing on.</a:t>
            </a:r>
          </a:p>
        </p:txBody>
      </p:sp>
    </p:spTree>
    <p:extLst>
      <p:ext uri="{BB962C8B-B14F-4D97-AF65-F5344CB8AC3E}">
        <p14:creationId xmlns:p14="http://schemas.microsoft.com/office/powerpoint/2010/main" val="26103928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The second aspect of the Doing What Matters Framework is that it is key talent based.</a:t>
            </a:r>
          </a:p>
          <a:p>
            <a:r>
              <a:rPr lang="en-US" sz="1600" dirty="0"/>
              <a:t>There is a statewide Sector Navigator for each of the ten Sectors who is a subject matter expert for that Sector and first point of contact for the Sector.</a:t>
            </a:r>
          </a:p>
          <a:p>
            <a:r>
              <a:rPr lang="en-US" sz="1600" dirty="0"/>
              <a:t>At the regional level, there are Deputy Sector Navigators who work with colleges in the region to connect business and industry with education. There are also Technical Assistance Providers such as the Centers of Excellence who can provide supply and demand data.</a:t>
            </a:r>
          </a:p>
          <a:p>
            <a:r>
              <a:rPr lang="en-US" sz="1600" dirty="0"/>
              <a:t>There are also Regional Consortia to help manage the resources and funding in the region such as the $200M in SWP funds the system is managing.</a:t>
            </a:r>
          </a:p>
        </p:txBody>
      </p:sp>
    </p:spTree>
    <p:extLst>
      <p:ext uri="{BB962C8B-B14F-4D97-AF65-F5344CB8AC3E}">
        <p14:creationId xmlns:p14="http://schemas.microsoft.com/office/powerpoint/2010/main" val="14584316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Lastly, the Doing What Matters program is regionally based.</a:t>
            </a:r>
          </a:p>
          <a:p>
            <a:r>
              <a:rPr lang="en-US" sz="2000" dirty="0"/>
              <a:t>There are seven macro regions with several sub regions.  For example, LA/Orange County is considered one macro region but split into two sub-regions and the Bay Area is also split into two sub-regions.</a:t>
            </a:r>
          </a:p>
          <a:p>
            <a:r>
              <a:rPr lang="en-US" sz="2000" dirty="0"/>
              <a:t>The map I was showing you earlier on the DWM site provided contact info by these regions.</a:t>
            </a:r>
          </a:p>
        </p:txBody>
      </p:sp>
    </p:spTree>
    <p:extLst>
      <p:ext uri="{BB962C8B-B14F-4D97-AF65-F5344CB8AC3E}">
        <p14:creationId xmlns:p14="http://schemas.microsoft.com/office/powerpoint/2010/main" val="37844507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currently about 68 million people participating in the Gig Economy.</a:t>
            </a:r>
          </a:p>
          <a:p>
            <a:r>
              <a:rPr lang="en-US" dirty="0"/>
              <a:t>Review categories of Gig Workers</a:t>
            </a:r>
          </a:p>
        </p:txBody>
      </p:sp>
    </p:spTree>
    <p:extLst>
      <p:ext uri="{BB962C8B-B14F-4D97-AF65-F5344CB8AC3E}">
        <p14:creationId xmlns:p14="http://schemas.microsoft.com/office/powerpoint/2010/main" val="520920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interesting slide from the study which shows that in 2017, 36% of freelancers were making more than $75K, 12% $100K - $149K, and 5% making more than 150K</a:t>
            </a:r>
          </a:p>
          <a:p>
            <a:r>
              <a:rPr lang="en-US" dirty="0"/>
              <a:t>The trend is increasing.</a:t>
            </a:r>
          </a:p>
        </p:txBody>
      </p:sp>
    </p:spTree>
    <p:extLst>
      <p:ext uri="{BB962C8B-B14F-4D97-AF65-F5344CB8AC3E}">
        <p14:creationId xmlns:p14="http://schemas.microsoft.com/office/powerpoint/2010/main" val="21699438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This slide from the study is also very interesting.</a:t>
            </a:r>
          </a:p>
          <a:p>
            <a:r>
              <a:rPr lang="en-US" sz="2000" dirty="0"/>
              <a:t>It shows that freelancers tended to update their skills more often than those who were not freelancing with 55% updating their skills in the last six months versus 30% for those that are non-freelancers.</a:t>
            </a:r>
          </a:p>
          <a:p>
            <a:r>
              <a:rPr lang="en-US" sz="2000" dirty="0"/>
              <a:t>This bodes well for Community Colleges since we are well positioned to provide that skills updating.</a:t>
            </a:r>
          </a:p>
        </p:txBody>
      </p:sp>
    </p:spTree>
    <p:extLst>
      <p:ext uri="{BB962C8B-B14F-4D97-AF65-F5344CB8AC3E}">
        <p14:creationId xmlns:p14="http://schemas.microsoft.com/office/powerpoint/2010/main" val="23249039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As part of the Gig Economy project, we subcontracted with a Gig Economy Platform called Loconomics headquartered in San Francisco to develop some tools to help match up our students with businesses seeking people to perform freelancing jobs.</a:t>
            </a:r>
          </a:p>
          <a:p>
            <a:r>
              <a:rPr lang="en-US" sz="1600" dirty="0"/>
              <a:t>This is a cooperative platform owned by the freelancers so it avoids the high commissions of other Gig Platforms which can be as high as 40%.</a:t>
            </a:r>
          </a:p>
          <a:p>
            <a:r>
              <a:rPr lang="en-US" sz="1600" dirty="0"/>
              <a:t>Has an element that allows local businesses to post freelancing jobs on the site associated with the local college in their area.</a:t>
            </a:r>
          </a:p>
        </p:txBody>
      </p:sp>
    </p:spTree>
    <p:extLst>
      <p:ext uri="{BB962C8B-B14F-4D97-AF65-F5344CB8AC3E}">
        <p14:creationId xmlns:p14="http://schemas.microsoft.com/office/powerpoint/2010/main" val="9942244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amp; Subtitle">
    <p:spTree>
      <p:nvGrpSpPr>
        <p:cNvPr id="1" name=""/>
        <p:cNvGrpSpPr/>
        <p:nvPr/>
      </p:nvGrpSpPr>
      <p:grpSpPr>
        <a:xfrm>
          <a:off x="0" y="0"/>
          <a:ext cx="0" cy="0"/>
          <a:chOff x="0" y="0"/>
          <a:chExt cx="0" cy="0"/>
        </a:xfrm>
      </p:grpSpPr>
      <p:pic>
        <p:nvPicPr>
          <p:cNvPr id="5" name="image3.png"/>
          <p:cNvPicPr>
            <a:picLocks noChangeAspect="1"/>
          </p:cNvPicPr>
          <p:nvPr userDrawn="1"/>
        </p:nvPicPr>
        <p:blipFill>
          <a:blip r:embed="rId2">
            <a:extLst/>
          </a:blip>
          <a:stretch>
            <a:fillRect/>
          </a:stretch>
        </p:blipFill>
        <p:spPr>
          <a:xfrm>
            <a:off x="1624" y="0"/>
            <a:ext cx="13001551" cy="9753600"/>
          </a:xfrm>
          <a:prstGeom prst="rect">
            <a:avLst/>
          </a:prstGeom>
          <a:ln w="12700">
            <a:miter lim="400000"/>
          </a:ln>
        </p:spPr>
      </p:pic>
      <p:sp>
        <p:nvSpPr>
          <p:cNvPr id="6" name="TextBox 5"/>
          <p:cNvSpPr txBox="1"/>
          <p:nvPr userDrawn="1"/>
        </p:nvSpPr>
        <p:spPr>
          <a:xfrm>
            <a:off x="261257" y="8674249"/>
            <a:ext cx="3474720" cy="3795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defRPr sz="2500" b="1">
                <a:solidFill>
                  <a:srgbClr val="53585F"/>
                </a:solidFill>
                <a:latin typeface="Arial"/>
                <a:ea typeface="Arial"/>
                <a:cs typeface="Arial"/>
                <a:sym typeface="Arial"/>
              </a:defRPr>
            </a:pPr>
            <a:r>
              <a:rPr lang="en-US" sz="1800" dirty="0">
                <a:solidFill>
                  <a:schemeClr val="bg1"/>
                </a:solidFill>
              </a:rPr>
              <a:t>doingwhatmatters.</a:t>
            </a:r>
            <a:r>
              <a:rPr lang="en-US" sz="1800" dirty="0">
                <a:solidFill>
                  <a:srgbClr val="FBAB18"/>
                </a:solidFill>
              </a:rPr>
              <a:t>cccco.edu</a:t>
            </a:r>
          </a:p>
        </p:txBody>
      </p:sp>
      <p:sp>
        <p:nvSpPr>
          <p:cNvPr id="7" name="Shape 2"/>
          <p:cNvSpPr>
            <a:spLocks noGrp="1"/>
          </p:cNvSpPr>
          <p:nvPr>
            <p:ph type="title"/>
          </p:nvPr>
        </p:nvSpPr>
        <p:spPr>
          <a:xfrm>
            <a:off x="944089" y="2069105"/>
            <a:ext cx="11099800" cy="109793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rPr dirty="0"/>
              <a:t>Title Text</a:t>
            </a:r>
          </a:p>
        </p:txBody>
      </p:sp>
      <p:sp>
        <p:nvSpPr>
          <p:cNvPr id="8" name="Shape 3"/>
          <p:cNvSpPr>
            <a:spLocks noGrp="1"/>
          </p:cNvSpPr>
          <p:nvPr>
            <p:ph idx="1"/>
          </p:nvPr>
        </p:nvSpPr>
        <p:spPr>
          <a:xfrm>
            <a:off x="952500" y="3271877"/>
            <a:ext cx="11099800" cy="5055008"/>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9" name="Shape 4"/>
          <p:cNvSpPr>
            <a:spLocks noGrp="1"/>
          </p:cNvSpPr>
          <p:nvPr>
            <p:ph type="sldNum" sz="quarter" idx="2"/>
          </p:nvPr>
        </p:nvSpPr>
        <p:spPr>
          <a:xfrm>
            <a:off x="10900196" y="9125785"/>
            <a:ext cx="359198" cy="333425"/>
          </a:xfrm>
          <a:prstGeom prst="rect">
            <a:avLst/>
          </a:prstGeom>
          <a:ln w="12700">
            <a:miter lim="400000"/>
          </a:ln>
        </p:spPr>
        <p:txBody>
          <a:bodyPr wrap="none" lIns="50800" tIns="50800" rIns="50800" bIns="50800">
            <a:spAutoFit/>
          </a:bodyPr>
          <a:lstStyle>
            <a:lvl1pPr>
              <a:defRPr sz="1500">
                <a:solidFill>
                  <a:srgbClr val="FBAB18"/>
                </a:solidFill>
              </a:defRPr>
            </a:lvl1pPr>
          </a:lstStyle>
          <a:p>
            <a:fld id="{86CB4B4D-7CA3-9044-876B-883B54F8677D}" type="slidenum">
              <a:rPr lang="uk-UA" smtClean="0"/>
              <a:pPr/>
              <a:t>‹#›</a:t>
            </a:fld>
            <a:endParaRPr lang="uk-UA" dirty="0"/>
          </a:p>
        </p:txBody>
      </p:sp>
    </p:spTree>
  </p:cSld>
  <p:clrMapOvr>
    <a:masterClrMapping/>
  </p:clrMapOvr>
  <p:transition spd="slow">
    <p:cove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A6BE0D-105C-4A9A-B55B-684BFB574CBF}" type="datetimeFigureOut">
              <a:rPr lang="en-US" smtClean="0"/>
              <a:t>4/16/2019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F4AA024-D2AC-4BBB-AEB3-AA9CF405C3A8}" type="slidenum">
              <a:rPr lang="en-US" smtClean="0"/>
              <a:t>‹#›</a:t>
            </a:fld>
            <a:endParaRPr lang="en-US" dirty="0"/>
          </a:p>
        </p:txBody>
      </p:sp>
    </p:spTree>
    <p:extLst>
      <p:ext uri="{BB962C8B-B14F-4D97-AF65-F5344CB8AC3E}">
        <p14:creationId xmlns:p14="http://schemas.microsoft.com/office/powerpoint/2010/main" val="30395964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350" y="650875"/>
            <a:ext cx="4194175" cy="2274888"/>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529263" y="1404938"/>
            <a:ext cx="6583362" cy="69310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95350" y="2925763"/>
            <a:ext cx="4194175" cy="54213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0A6BE0D-105C-4A9A-B55B-684BFB574CBF}" type="datetimeFigureOut">
              <a:rPr lang="en-US" smtClean="0"/>
              <a:t>4/16/2019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F4AA024-D2AC-4BBB-AEB3-AA9CF405C3A8}" type="slidenum">
              <a:rPr lang="en-US" smtClean="0"/>
              <a:t>‹#›</a:t>
            </a:fld>
            <a:endParaRPr lang="en-US" dirty="0"/>
          </a:p>
        </p:txBody>
      </p:sp>
    </p:spTree>
    <p:extLst>
      <p:ext uri="{BB962C8B-B14F-4D97-AF65-F5344CB8AC3E}">
        <p14:creationId xmlns:p14="http://schemas.microsoft.com/office/powerpoint/2010/main" val="35699521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350" y="650875"/>
            <a:ext cx="4194175" cy="2274888"/>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529263" y="1404938"/>
            <a:ext cx="6583362" cy="69310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95350" y="2925763"/>
            <a:ext cx="4194175" cy="54213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0A6BE0D-105C-4A9A-B55B-684BFB574CBF}" type="datetimeFigureOut">
              <a:rPr lang="en-US" smtClean="0"/>
              <a:t>4/16/2019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F4AA024-D2AC-4BBB-AEB3-AA9CF405C3A8}" type="slidenum">
              <a:rPr lang="en-US" smtClean="0"/>
              <a:t>‹#›</a:t>
            </a:fld>
            <a:endParaRPr lang="en-US" dirty="0"/>
          </a:p>
        </p:txBody>
      </p:sp>
    </p:spTree>
    <p:extLst>
      <p:ext uri="{BB962C8B-B14F-4D97-AF65-F5344CB8AC3E}">
        <p14:creationId xmlns:p14="http://schemas.microsoft.com/office/powerpoint/2010/main" val="2033762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A6BE0D-105C-4A9A-B55B-684BFB574CBF}" type="datetimeFigureOut">
              <a:rPr lang="en-US" smtClean="0"/>
              <a:t>4/16/2019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F4AA024-D2AC-4BBB-AEB3-AA9CF405C3A8}" type="slidenum">
              <a:rPr lang="en-US" smtClean="0"/>
              <a:t>‹#›</a:t>
            </a:fld>
            <a:endParaRPr lang="en-US" dirty="0"/>
          </a:p>
        </p:txBody>
      </p:sp>
    </p:spTree>
    <p:extLst>
      <p:ext uri="{BB962C8B-B14F-4D97-AF65-F5344CB8AC3E}">
        <p14:creationId xmlns:p14="http://schemas.microsoft.com/office/powerpoint/2010/main" val="11800217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07513" y="519113"/>
            <a:ext cx="2803525" cy="8266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93763" y="519113"/>
            <a:ext cx="8261350" cy="826611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A6BE0D-105C-4A9A-B55B-684BFB574CBF}" type="datetimeFigureOut">
              <a:rPr lang="en-US" smtClean="0"/>
              <a:t>4/16/2019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F4AA024-D2AC-4BBB-AEB3-AA9CF405C3A8}" type="slidenum">
              <a:rPr lang="en-US" smtClean="0"/>
              <a:t>‹#›</a:t>
            </a:fld>
            <a:endParaRPr lang="en-US" dirty="0"/>
          </a:p>
        </p:txBody>
      </p:sp>
    </p:spTree>
    <p:extLst>
      <p:ext uri="{BB962C8B-B14F-4D97-AF65-F5344CB8AC3E}">
        <p14:creationId xmlns:p14="http://schemas.microsoft.com/office/powerpoint/2010/main" val="2282592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86CB4B4D-7CA3-9044-876B-883B54F8677D}" type="slidenum">
              <a:rPr lang="uk-UA" smtClean="0"/>
              <a:pPr/>
              <a:t>‹#›</a:t>
            </a:fld>
            <a:endParaRPr lang="uk-UA" dirty="0"/>
          </a:p>
        </p:txBody>
      </p:sp>
    </p:spTree>
    <p:extLst>
      <p:ext uri="{BB962C8B-B14F-4D97-AF65-F5344CB8AC3E}">
        <p14:creationId xmlns:p14="http://schemas.microsoft.com/office/powerpoint/2010/main" val="494628977"/>
      </p:ext>
    </p:extLst>
  </p:cSld>
  <p:clrMapOvr>
    <a:masterClrMapping/>
  </p:clrMapOvr>
  <p:transition spd="slow">
    <p:cov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C439C8E-FA7D-4B6B-9038-8811F3E3F826}" type="datetime1">
              <a:rPr lang="en-US" smtClean="0"/>
              <a:t>4/16/2019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910678" y="9125785"/>
            <a:ext cx="338233" cy="333425"/>
          </a:xfrm>
        </p:spPr>
        <p:txBody>
          <a:bodyPr/>
          <a:lstStyle/>
          <a:p>
            <a:fld id="{E97799C9-84D9-46D2-A11E-BCF8A720529D}" type="slidenum">
              <a:rPr lang="en-US" smtClean="0"/>
              <a:t>‹#›</a:t>
            </a:fld>
            <a:endParaRPr lang="en-US" dirty="0"/>
          </a:p>
        </p:txBody>
      </p:sp>
    </p:spTree>
    <p:extLst>
      <p:ext uri="{BB962C8B-B14F-4D97-AF65-F5344CB8AC3E}">
        <p14:creationId xmlns:p14="http://schemas.microsoft.com/office/powerpoint/2010/main" val="322855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25600" y="1597025"/>
            <a:ext cx="9753600" cy="3395663"/>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625600" y="5122863"/>
            <a:ext cx="9753600" cy="23542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0A6BE0D-105C-4A9A-B55B-684BFB574CBF}" type="datetimeFigureOut">
              <a:rPr lang="en-US" smtClean="0"/>
              <a:t>4/16/2019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F4AA024-D2AC-4BBB-AEB3-AA9CF405C3A8}" type="slidenum">
              <a:rPr lang="en-US" smtClean="0"/>
              <a:t>‹#›</a:t>
            </a:fld>
            <a:endParaRPr lang="en-US" dirty="0"/>
          </a:p>
        </p:txBody>
      </p:sp>
    </p:spTree>
    <p:extLst>
      <p:ext uri="{BB962C8B-B14F-4D97-AF65-F5344CB8AC3E}">
        <p14:creationId xmlns:p14="http://schemas.microsoft.com/office/powerpoint/2010/main" val="25921834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A6BE0D-105C-4A9A-B55B-684BFB574CBF}" type="datetimeFigureOut">
              <a:rPr lang="en-US" smtClean="0"/>
              <a:t>4/16/2019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F4AA024-D2AC-4BBB-AEB3-AA9CF405C3A8}" type="slidenum">
              <a:rPr lang="en-US" smtClean="0"/>
              <a:t>‹#›</a:t>
            </a:fld>
            <a:endParaRPr lang="en-US" dirty="0"/>
          </a:p>
        </p:txBody>
      </p:sp>
    </p:spTree>
    <p:extLst>
      <p:ext uri="{BB962C8B-B14F-4D97-AF65-F5344CB8AC3E}">
        <p14:creationId xmlns:p14="http://schemas.microsoft.com/office/powerpoint/2010/main" val="25170108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87413" y="2432050"/>
            <a:ext cx="11217275" cy="4056063"/>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87413" y="6527800"/>
            <a:ext cx="11217275" cy="213360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0A6BE0D-105C-4A9A-B55B-684BFB574CBF}" type="datetimeFigureOut">
              <a:rPr lang="en-US" smtClean="0"/>
              <a:t>4/16/2019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F4AA024-D2AC-4BBB-AEB3-AA9CF405C3A8}" type="slidenum">
              <a:rPr lang="en-US" smtClean="0"/>
              <a:t>‹#›</a:t>
            </a:fld>
            <a:endParaRPr lang="en-US" dirty="0"/>
          </a:p>
        </p:txBody>
      </p:sp>
    </p:spTree>
    <p:extLst>
      <p:ext uri="{BB962C8B-B14F-4D97-AF65-F5344CB8AC3E}">
        <p14:creationId xmlns:p14="http://schemas.microsoft.com/office/powerpoint/2010/main" val="7839237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93763" y="2597150"/>
            <a:ext cx="5532437" cy="61880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78600" y="2597150"/>
            <a:ext cx="5532438" cy="61880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0A6BE0D-105C-4A9A-B55B-684BFB574CBF}" type="datetimeFigureOut">
              <a:rPr lang="en-US" smtClean="0"/>
              <a:t>4/16/2019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F4AA024-D2AC-4BBB-AEB3-AA9CF405C3A8}" type="slidenum">
              <a:rPr lang="en-US" smtClean="0"/>
              <a:t>‹#›</a:t>
            </a:fld>
            <a:endParaRPr lang="en-US" dirty="0"/>
          </a:p>
        </p:txBody>
      </p:sp>
    </p:spTree>
    <p:extLst>
      <p:ext uri="{BB962C8B-B14F-4D97-AF65-F5344CB8AC3E}">
        <p14:creationId xmlns:p14="http://schemas.microsoft.com/office/powerpoint/2010/main" val="39722112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95350" y="519113"/>
            <a:ext cx="11217275" cy="1885950"/>
          </a:xfrm>
        </p:spPr>
        <p:txBody>
          <a:bodyPr/>
          <a:lstStyle/>
          <a:p>
            <a:r>
              <a:rPr lang="en-US"/>
              <a:t>Click to edit Master title style</a:t>
            </a:r>
          </a:p>
        </p:txBody>
      </p:sp>
      <p:sp>
        <p:nvSpPr>
          <p:cNvPr id="3" name="Text Placeholder 2"/>
          <p:cNvSpPr>
            <a:spLocks noGrp="1"/>
          </p:cNvSpPr>
          <p:nvPr>
            <p:ph type="body" idx="1"/>
          </p:nvPr>
        </p:nvSpPr>
        <p:spPr>
          <a:xfrm>
            <a:off x="895350" y="2390775"/>
            <a:ext cx="5502275" cy="1171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95350" y="3562350"/>
            <a:ext cx="5502275" cy="5240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83363" y="2390775"/>
            <a:ext cx="5529262" cy="1171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583363" y="3562350"/>
            <a:ext cx="5529262" cy="5240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0A6BE0D-105C-4A9A-B55B-684BFB574CBF}" type="datetimeFigureOut">
              <a:rPr lang="en-US" smtClean="0"/>
              <a:t>4/16/2019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F4AA024-D2AC-4BBB-AEB3-AA9CF405C3A8}" type="slidenum">
              <a:rPr lang="en-US" smtClean="0"/>
              <a:t>‹#›</a:t>
            </a:fld>
            <a:endParaRPr lang="en-US" dirty="0"/>
          </a:p>
        </p:txBody>
      </p:sp>
    </p:spTree>
    <p:extLst>
      <p:ext uri="{BB962C8B-B14F-4D97-AF65-F5344CB8AC3E}">
        <p14:creationId xmlns:p14="http://schemas.microsoft.com/office/powerpoint/2010/main" val="26538509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0A6BE0D-105C-4A9A-B55B-684BFB574CBF}" type="datetimeFigureOut">
              <a:rPr lang="en-US" smtClean="0"/>
              <a:t>4/16/2019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F4AA024-D2AC-4BBB-AEB3-AA9CF405C3A8}" type="slidenum">
              <a:rPr lang="en-US" smtClean="0"/>
              <a:t>‹#›</a:t>
            </a:fld>
            <a:endParaRPr lang="en-US" dirty="0"/>
          </a:p>
        </p:txBody>
      </p:sp>
    </p:spTree>
    <p:extLst>
      <p:ext uri="{BB962C8B-B14F-4D97-AF65-F5344CB8AC3E}">
        <p14:creationId xmlns:p14="http://schemas.microsoft.com/office/powerpoint/2010/main" val="174256593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7" name="image3.png"/>
          <p:cNvPicPr>
            <a:picLocks noChangeAspect="1"/>
          </p:cNvPicPr>
          <p:nvPr userDrawn="1"/>
        </p:nvPicPr>
        <p:blipFill>
          <a:blip r:embed="rId5">
            <a:extLst/>
          </a:blip>
          <a:stretch>
            <a:fillRect/>
          </a:stretch>
        </p:blipFill>
        <p:spPr>
          <a:xfrm>
            <a:off x="1624" y="0"/>
            <a:ext cx="13001551" cy="9753600"/>
          </a:xfrm>
          <a:prstGeom prst="rect">
            <a:avLst/>
          </a:prstGeom>
          <a:ln w="12700">
            <a:miter lim="400000"/>
          </a:ln>
        </p:spPr>
      </p:pic>
      <p:sp>
        <p:nvSpPr>
          <p:cNvPr id="6" name="TextBox 5"/>
          <p:cNvSpPr txBox="1"/>
          <p:nvPr userDrawn="1"/>
        </p:nvSpPr>
        <p:spPr>
          <a:xfrm>
            <a:off x="261257" y="8674249"/>
            <a:ext cx="3474720" cy="3795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defRPr sz="2500" b="1">
                <a:solidFill>
                  <a:srgbClr val="53585F"/>
                </a:solidFill>
                <a:latin typeface="Arial"/>
                <a:ea typeface="Arial"/>
                <a:cs typeface="Arial"/>
                <a:sym typeface="Arial"/>
              </a:defRPr>
            </a:pPr>
            <a:r>
              <a:rPr lang="en-US" sz="1800" dirty="0">
                <a:solidFill>
                  <a:schemeClr val="bg1"/>
                </a:solidFill>
              </a:rPr>
              <a:t>doingwhatmatters.</a:t>
            </a:r>
            <a:r>
              <a:rPr lang="en-US" sz="1800" dirty="0">
                <a:solidFill>
                  <a:srgbClr val="FBAB18"/>
                </a:solidFill>
              </a:rPr>
              <a:t>cccco.edu</a:t>
            </a:r>
          </a:p>
        </p:txBody>
      </p:sp>
      <p:sp>
        <p:nvSpPr>
          <p:cNvPr id="2" name="Shape 2"/>
          <p:cNvSpPr>
            <a:spLocks noGrp="1"/>
          </p:cNvSpPr>
          <p:nvPr>
            <p:ph type="title"/>
          </p:nvPr>
        </p:nvSpPr>
        <p:spPr>
          <a:xfrm>
            <a:off x="944089" y="2069105"/>
            <a:ext cx="11099800" cy="109793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rPr dirty="0"/>
              <a:t>Title Text</a:t>
            </a:r>
          </a:p>
        </p:txBody>
      </p:sp>
      <p:sp>
        <p:nvSpPr>
          <p:cNvPr id="3" name="Shape 3"/>
          <p:cNvSpPr>
            <a:spLocks noGrp="1"/>
          </p:cNvSpPr>
          <p:nvPr>
            <p:ph type="body" idx="1"/>
          </p:nvPr>
        </p:nvSpPr>
        <p:spPr>
          <a:xfrm>
            <a:off x="952500" y="3271877"/>
            <a:ext cx="11099800" cy="5055008"/>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rPr dirty="0"/>
              <a:t>Body Level One</a:t>
            </a:r>
          </a:p>
          <a:p>
            <a:pPr lvl="1"/>
            <a:r>
              <a:rPr dirty="0"/>
              <a:t>Body Level Tw</a:t>
            </a:r>
            <a:r>
              <a:rPr lang="en-US" dirty="0"/>
              <a:t>o</a:t>
            </a:r>
            <a:endParaRPr dirty="0"/>
          </a:p>
          <a:p>
            <a:pPr lvl="2"/>
            <a:r>
              <a:rPr dirty="0"/>
              <a:t>Body Level Three</a:t>
            </a:r>
          </a:p>
          <a:p>
            <a:pPr lvl="3"/>
            <a:r>
              <a:rPr dirty="0"/>
              <a:t>Body Level Four</a:t>
            </a:r>
          </a:p>
          <a:p>
            <a:pPr lvl="4"/>
            <a:r>
              <a:rPr dirty="0"/>
              <a:t>Body Level Five</a:t>
            </a:r>
          </a:p>
        </p:txBody>
      </p:sp>
      <p:sp>
        <p:nvSpPr>
          <p:cNvPr id="8" name="Shape 4"/>
          <p:cNvSpPr>
            <a:spLocks noGrp="1"/>
          </p:cNvSpPr>
          <p:nvPr>
            <p:ph type="sldNum" sz="quarter" idx="4"/>
          </p:nvPr>
        </p:nvSpPr>
        <p:spPr>
          <a:xfrm>
            <a:off x="10900196" y="9125785"/>
            <a:ext cx="359198" cy="333425"/>
          </a:xfrm>
          <a:prstGeom prst="rect">
            <a:avLst/>
          </a:prstGeom>
          <a:ln w="12700">
            <a:miter lim="400000"/>
          </a:ln>
        </p:spPr>
        <p:txBody>
          <a:bodyPr wrap="none" lIns="50800" tIns="50800" rIns="50800" bIns="50800">
            <a:spAutoFit/>
          </a:bodyPr>
          <a:lstStyle>
            <a:lvl1pPr>
              <a:defRPr sz="1500">
                <a:solidFill>
                  <a:srgbClr val="FBAB18"/>
                </a:solidFill>
              </a:defRPr>
            </a:lvl1pPr>
          </a:lstStyle>
          <a:p>
            <a:fld id="{86CB4B4D-7CA3-9044-876B-883B54F8677D}" type="slidenum">
              <a:rPr lang="uk-UA" smtClean="0"/>
              <a:pPr/>
              <a:t>‹#›</a:t>
            </a:fld>
            <a:endParaRPr lang="uk-UA"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8" r:id="rId3"/>
  </p:sldLayoutIdLst>
  <p:transition spd="slow">
    <p:cover/>
  </p:transition>
  <p:txStyles>
    <p:titleStyle>
      <a:lvl1pPr marL="0" marR="0" indent="0" algn="l" defTabSz="584200" rtl="0" latinLnBrk="0">
        <a:lnSpc>
          <a:spcPct val="100000"/>
        </a:lnSpc>
        <a:spcBef>
          <a:spcPts val="0"/>
        </a:spcBef>
        <a:spcAft>
          <a:spcPts val="0"/>
        </a:spcAft>
        <a:buClrTx/>
        <a:buSzTx/>
        <a:buFontTx/>
        <a:buNone/>
        <a:tabLst/>
        <a:defRPr sz="6000" b="0" i="0" u="none" strike="noStrike" cap="none" spc="0" baseline="0">
          <a:ln>
            <a:noFill/>
          </a:ln>
          <a:solidFill>
            <a:srgbClr val="1260AE"/>
          </a:solidFill>
          <a:uFillTx/>
          <a:latin typeface="Arial"/>
          <a:ea typeface="Helvetica Light"/>
          <a:cs typeface="Arial"/>
          <a:sym typeface="Helvetica Light"/>
        </a:defRPr>
      </a:lvl1pPr>
      <a:lvl2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Helvetica Light"/>
          <a:ea typeface="Helvetica Light"/>
          <a:cs typeface="Helvetica Light"/>
          <a:sym typeface="Helvetica Light"/>
        </a:defRPr>
      </a:lvl2pPr>
      <a:lvl3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Helvetica Light"/>
          <a:ea typeface="Helvetica Light"/>
          <a:cs typeface="Helvetica Light"/>
          <a:sym typeface="Helvetica Light"/>
        </a:defRPr>
      </a:lvl3pPr>
      <a:lvl4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Helvetica Light"/>
          <a:ea typeface="Helvetica Light"/>
          <a:cs typeface="Helvetica Light"/>
          <a:sym typeface="Helvetica Light"/>
        </a:defRPr>
      </a:lvl4pPr>
      <a:lvl5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Helvetica Light"/>
          <a:ea typeface="Helvetica Light"/>
          <a:cs typeface="Helvetica Light"/>
          <a:sym typeface="Helvetica Light"/>
        </a:defRPr>
      </a:lvl5pPr>
      <a:lvl6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Helvetica Light"/>
          <a:ea typeface="Helvetica Light"/>
          <a:cs typeface="Helvetica Light"/>
          <a:sym typeface="Helvetica Light"/>
        </a:defRPr>
      </a:lvl6pPr>
      <a:lvl7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Helvetica Light"/>
          <a:ea typeface="Helvetica Light"/>
          <a:cs typeface="Helvetica Light"/>
          <a:sym typeface="Helvetica Light"/>
        </a:defRPr>
      </a:lvl7pPr>
      <a:lvl8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Helvetica Light"/>
          <a:ea typeface="Helvetica Light"/>
          <a:cs typeface="Helvetica Light"/>
          <a:sym typeface="Helvetica Light"/>
        </a:defRPr>
      </a:lvl8pPr>
      <a:lvl9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Helvetica Light"/>
          <a:ea typeface="Helvetica Light"/>
          <a:cs typeface="Helvetica Light"/>
          <a:sym typeface="Helvetica Light"/>
        </a:defRPr>
      </a:lvl9pPr>
    </p:titleStyle>
    <p:bodyStyle>
      <a:lvl1pPr marL="444500" marR="0" indent="-444500" algn="l" defTabSz="584200" rtl="0" latinLnBrk="0">
        <a:lnSpc>
          <a:spcPct val="100000"/>
        </a:lnSpc>
        <a:spcBef>
          <a:spcPts val="4200"/>
        </a:spcBef>
        <a:spcAft>
          <a:spcPts val="0"/>
        </a:spcAft>
        <a:buClrTx/>
        <a:buSzPct val="75000"/>
        <a:buFont typeface="Wingdings" panose="05000000000000000000" pitchFamily="2" charset="2"/>
        <a:buChar char="§"/>
        <a:tabLst/>
        <a:defRPr sz="2400" b="0" i="0" u="none" strike="noStrike" cap="none" spc="0" baseline="0">
          <a:ln>
            <a:noFill/>
          </a:ln>
          <a:solidFill>
            <a:srgbClr val="333333"/>
          </a:solidFill>
          <a:uFillTx/>
          <a:latin typeface="Helvetica Light"/>
          <a:ea typeface="Helvetica Light"/>
          <a:cs typeface="Helvetica Light"/>
          <a:sym typeface="Helvetica Light"/>
        </a:defRPr>
      </a:lvl1pPr>
      <a:lvl2pPr marL="889000" marR="0" indent="-444500" algn="l" defTabSz="584200" rtl="0" latinLnBrk="0">
        <a:lnSpc>
          <a:spcPct val="100000"/>
        </a:lnSpc>
        <a:spcBef>
          <a:spcPts val="4200"/>
        </a:spcBef>
        <a:spcAft>
          <a:spcPts val="0"/>
        </a:spcAft>
        <a:buClrTx/>
        <a:buSzPct val="75000"/>
        <a:buFont typeface="Wingdings" panose="05000000000000000000" pitchFamily="2" charset="2"/>
        <a:buChar char="Ø"/>
        <a:tabLst/>
        <a:defRPr sz="2000" b="0" i="0" u="none" strike="noStrike" cap="none" spc="0" baseline="0">
          <a:ln>
            <a:noFill/>
          </a:ln>
          <a:solidFill>
            <a:srgbClr val="333333"/>
          </a:solidFill>
          <a:uFillTx/>
          <a:latin typeface="Helvetica Light"/>
          <a:ea typeface="Helvetica Light"/>
          <a:cs typeface="Helvetica Light"/>
          <a:sym typeface="Helvetica Light"/>
        </a:defRPr>
      </a:lvl2pPr>
      <a:lvl3pPr marL="1333500" marR="0" indent="-444500" algn="l" defTabSz="584200" rtl="0" latinLnBrk="0">
        <a:lnSpc>
          <a:spcPct val="100000"/>
        </a:lnSpc>
        <a:spcBef>
          <a:spcPts val="4200"/>
        </a:spcBef>
        <a:spcAft>
          <a:spcPts val="0"/>
        </a:spcAft>
        <a:buClrTx/>
        <a:buSzPct val="75000"/>
        <a:buFont typeface="Courier New" panose="02070309020205020404" pitchFamily="49" charset="0"/>
        <a:buChar char="o"/>
        <a:tabLst/>
        <a:defRPr sz="2000" b="0" i="0" u="none" strike="noStrike" cap="none" spc="0" baseline="0">
          <a:ln>
            <a:noFill/>
          </a:ln>
          <a:solidFill>
            <a:srgbClr val="333333"/>
          </a:solidFill>
          <a:uFillTx/>
          <a:latin typeface="Helvetica Light"/>
          <a:ea typeface="Helvetica Light"/>
          <a:cs typeface="Helvetica Light"/>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sz="2000" b="0" i="0" u="none" strike="noStrike" cap="none" spc="0" baseline="0">
          <a:ln>
            <a:noFill/>
          </a:ln>
          <a:solidFill>
            <a:srgbClr val="333333"/>
          </a:solidFill>
          <a:uFillTx/>
          <a:latin typeface="Helvetica Light"/>
          <a:ea typeface="Helvetica Light"/>
          <a:cs typeface="Helvetica Light"/>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sz="2000" b="0" i="0" u="none" strike="noStrike" cap="none" spc="0" baseline="0">
          <a:ln>
            <a:noFill/>
          </a:ln>
          <a:solidFill>
            <a:srgbClr val="333333"/>
          </a:solidFill>
          <a:uFillTx/>
          <a:latin typeface="Helvetica Light"/>
          <a:ea typeface="Helvetica Light"/>
          <a:cs typeface="Helvetica Light"/>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Helvetica Light"/>
          <a:ea typeface="Helvetica Light"/>
          <a:cs typeface="Helvetica Light"/>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Helvetica Light"/>
          <a:ea typeface="Helvetica Light"/>
          <a:cs typeface="Helvetica Light"/>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Helvetica Light"/>
          <a:ea typeface="Helvetica Light"/>
          <a:cs typeface="Helvetica Light"/>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Helvetica Light"/>
          <a:ea typeface="Helvetica Light"/>
          <a:cs typeface="Helvetica Light"/>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1pPr>
      <a:lvl2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2pPr>
      <a:lvl3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3pPr>
      <a:lvl4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4pPr>
      <a:lvl5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5pPr>
      <a:lvl6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6pPr>
      <a:lvl7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7pPr>
      <a:lvl8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8pPr>
      <a:lvl9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3763" y="519113"/>
            <a:ext cx="11217275" cy="18859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93763" y="2597150"/>
            <a:ext cx="11217275" cy="618807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93763" y="9040813"/>
            <a:ext cx="2925762" cy="519112"/>
          </a:xfrm>
          <a:prstGeom prst="rect">
            <a:avLst/>
          </a:prstGeom>
        </p:spPr>
        <p:txBody>
          <a:bodyPr vert="horz" lIns="91440" tIns="45720" rIns="91440" bIns="45720" rtlCol="0" anchor="ctr"/>
          <a:lstStyle>
            <a:lvl1pPr algn="l">
              <a:defRPr sz="1200">
                <a:solidFill>
                  <a:schemeClr val="tx1">
                    <a:tint val="75000"/>
                  </a:schemeClr>
                </a:solidFill>
              </a:defRPr>
            </a:lvl1pPr>
          </a:lstStyle>
          <a:p>
            <a:fld id="{20A6BE0D-105C-4A9A-B55B-684BFB574CBF}" type="datetimeFigureOut">
              <a:rPr lang="en-US" smtClean="0"/>
              <a:t>4/16/2019</a:t>
            </a:fld>
            <a:endParaRPr lang="en-US" dirty="0"/>
          </a:p>
        </p:txBody>
      </p:sp>
      <p:sp>
        <p:nvSpPr>
          <p:cNvPr id="5" name="Footer Placeholder 4"/>
          <p:cNvSpPr>
            <a:spLocks noGrp="1"/>
          </p:cNvSpPr>
          <p:nvPr>
            <p:ph type="ftr" sz="quarter" idx="3"/>
          </p:nvPr>
        </p:nvSpPr>
        <p:spPr>
          <a:xfrm>
            <a:off x="4308475" y="9040813"/>
            <a:ext cx="4387850" cy="51911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9185275" y="9040813"/>
            <a:ext cx="2925763" cy="519112"/>
          </a:xfrm>
          <a:prstGeom prst="rect">
            <a:avLst/>
          </a:prstGeom>
        </p:spPr>
        <p:txBody>
          <a:bodyPr vert="horz" lIns="91440" tIns="45720" rIns="91440" bIns="45720" rtlCol="0" anchor="ctr"/>
          <a:lstStyle>
            <a:lvl1pPr algn="r">
              <a:defRPr sz="1200">
                <a:solidFill>
                  <a:schemeClr val="tx1">
                    <a:tint val="75000"/>
                  </a:schemeClr>
                </a:solidFill>
              </a:defRPr>
            </a:lvl1pPr>
          </a:lstStyle>
          <a:p>
            <a:fld id="{3F4AA024-D2AC-4BBB-AEB3-AA9CF405C3A8}" type="slidenum">
              <a:rPr lang="en-US" smtClean="0"/>
              <a:t>‹#›</a:t>
            </a:fld>
            <a:endParaRPr lang="en-US" dirty="0"/>
          </a:p>
        </p:txBody>
      </p:sp>
    </p:spTree>
    <p:extLst>
      <p:ext uri="{BB962C8B-B14F-4D97-AF65-F5344CB8AC3E}">
        <p14:creationId xmlns:p14="http://schemas.microsoft.com/office/powerpoint/2010/main" val="1755416302"/>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xml"/><Relationship Id="rId1" Type="http://schemas.openxmlformats.org/officeDocument/2006/relationships/vmlDrawing" Target="../drawings/vmlDrawing1.vml"/><Relationship Id="rId4" Type="http://schemas.openxmlformats.org/officeDocument/2006/relationships/image" Target="../media/image14.emf"/></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6.png"/><Relationship Id="rId5" Type="http://schemas.openxmlformats.org/officeDocument/2006/relationships/image" Target="../media/image15.emf"/><Relationship Id="rId4" Type="http://schemas.openxmlformats.org/officeDocument/2006/relationships/oleObject" Target="../embeddings/oleObject2.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6.png"/><Relationship Id="rId5" Type="http://schemas.openxmlformats.org/officeDocument/2006/relationships/image" Target="../media/image17.emf"/><Relationship Id="rId4" Type="http://schemas.openxmlformats.org/officeDocument/2006/relationships/oleObject" Target="../embeddings/oleObject3.bin"/></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hyperlink" Target="https://www.newworldofwork.org/"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hyperlink" Target="http://doingwhatmatters.cccco.edu/Contact.aspx"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 name="DWM_PPT_2016.jpg"/>
          <p:cNvPicPr>
            <a:picLocks noChangeAspect="1"/>
          </p:cNvPicPr>
          <p:nvPr/>
        </p:nvPicPr>
        <p:blipFill>
          <a:blip r:embed="rId3">
            <a:extLst/>
          </a:blip>
          <a:stretch>
            <a:fillRect/>
          </a:stretch>
        </p:blipFill>
        <p:spPr>
          <a:xfrm>
            <a:off x="-1" y="0"/>
            <a:ext cx="13001551" cy="9235518"/>
          </a:xfrm>
          <a:prstGeom prst="rect">
            <a:avLst/>
          </a:prstGeom>
          <a:ln w="12700">
            <a:miter lim="400000"/>
          </a:ln>
        </p:spPr>
      </p:pic>
      <p:sp>
        <p:nvSpPr>
          <p:cNvPr id="120" name="Shape 120"/>
          <p:cNvSpPr/>
          <p:nvPr/>
        </p:nvSpPr>
        <p:spPr>
          <a:xfrm>
            <a:off x="3250" y="7029001"/>
            <a:ext cx="13001550" cy="2318583"/>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p>
            <a:pPr>
              <a:lnSpc>
                <a:spcPct val="150000"/>
              </a:lnSpc>
              <a:defRPr sz="2500" b="1">
                <a:solidFill>
                  <a:srgbClr val="53585F"/>
                </a:solidFill>
                <a:latin typeface="Arial"/>
                <a:ea typeface="Arial"/>
                <a:cs typeface="Arial"/>
                <a:sym typeface="Arial"/>
              </a:defRPr>
            </a:pPr>
            <a:r>
              <a:rPr lang="en-US" sz="3200" dirty="0">
                <a:solidFill>
                  <a:srgbClr val="002060"/>
                </a:solidFill>
                <a:latin typeface="Corbel" panose="020B0503020204020204" pitchFamily="34" charset="0"/>
                <a:ea typeface="Verdana" panose="020B0604030504040204" pitchFamily="34" charset="0"/>
                <a:cs typeface="Verdana" panose="020B0604030504040204" pitchFamily="34" charset="0"/>
              </a:rPr>
              <a:t>ACADEMIC SENATE PRESENTATION | What the heck is a Deputy Sector Navigator, Strong Workforce Program (SWP) and Much More!</a:t>
            </a:r>
          </a:p>
          <a:p>
            <a:pPr>
              <a:lnSpc>
                <a:spcPct val="150000"/>
              </a:lnSpc>
              <a:defRPr sz="2500" b="1">
                <a:solidFill>
                  <a:srgbClr val="53585F"/>
                </a:solidFill>
                <a:latin typeface="Arial"/>
                <a:ea typeface="Arial"/>
                <a:cs typeface="Arial"/>
                <a:sym typeface="Arial"/>
              </a:defRPr>
            </a:pPr>
            <a:r>
              <a:rPr lang="en-US" sz="3200" dirty="0">
                <a:solidFill>
                  <a:srgbClr val="002060"/>
                </a:solidFill>
                <a:latin typeface="Corbel" panose="020B0503020204020204" pitchFamily="34" charset="0"/>
                <a:ea typeface="Verdana" panose="020B0604030504040204" pitchFamily="34" charset="0"/>
                <a:cs typeface="Verdana" panose="020B0604030504040204" pitchFamily="34" charset="0"/>
              </a:rPr>
              <a:t>Coastline Community College</a:t>
            </a:r>
            <a:r>
              <a:rPr lang="en-US" sz="3200">
                <a:solidFill>
                  <a:srgbClr val="002060"/>
                </a:solidFill>
                <a:latin typeface="Corbel" panose="020B0503020204020204" pitchFamily="34" charset="0"/>
                <a:ea typeface="Verdana" panose="020B0604030504040204" pitchFamily="34" charset="0"/>
                <a:cs typeface="Verdana" panose="020B0604030504040204" pitchFamily="34" charset="0"/>
              </a:rPr>
              <a:t>, April 16, 2019</a:t>
            </a:r>
            <a:endParaRPr lang="en-US" sz="3200" dirty="0">
              <a:solidFill>
                <a:srgbClr val="002060"/>
              </a:solidFill>
              <a:latin typeface="Corbel" panose="020B0503020204020204" pitchFamily="34" charset="0"/>
              <a:ea typeface="Verdana" panose="020B0604030504040204" pitchFamily="34" charset="0"/>
              <a:cs typeface="Verdana" panose="020B0604030504040204" pitchFamily="34" charset="0"/>
            </a:endParaRPr>
          </a:p>
        </p:txBody>
      </p:sp>
    </p:spTree>
  </p:cSld>
  <p:clrMapOvr>
    <a:masterClrMapping/>
  </p:clrMapOvr>
  <p:transition spd="slow">
    <p:cove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3799" y="1714500"/>
            <a:ext cx="5344743" cy="6896100"/>
          </a:xfrm>
          <a:prstGeom prst="rect">
            <a:avLst/>
          </a:prstGeom>
        </p:spPr>
      </p:pic>
      <p:pic>
        <p:nvPicPr>
          <p:cNvPr id="2" name="Picture 1"/>
          <p:cNvPicPr>
            <a:picLocks noChangeAspect="1"/>
          </p:cNvPicPr>
          <p:nvPr/>
        </p:nvPicPr>
        <p:blipFill>
          <a:blip r:embed="rId4"/>
          <a:stretch>
            <a:fillRect/>
          </a:stretch>
        </p:blipFill>
        <p:spPr>
          <a:xfrm>
            <a:off x="5774317" y="2981739"/>
            <a:ext cx="6787871" cy="3914758"/>
          </a:xfrm>
          <a:prstGeom prst="rect">
            <a:avLst/>
          </a:prstGeom>
        </p:spPr>
      </p:pic>
      <p:sp>
        <p:nvSpPr>
          <p:cNvPr id="6" name="Title 1"/>
          <p:cNvSpPr txBox="1">
            <a:spLocks/>
          </p:cNvSpPr>
          <p:nvPr/>
        </p:nvSpPr>
        <p:spPr>
          <a:xfrm>
            <a:off x="283799" y="646458"/>
            <a:ext cx="10436352" cy="1609344"/>
          </a:xfrm>
          <a:prstGeom prst="rect">
            <a:avLst/>
          </a:prstGeom>
        </p:spPr>
        <p:txBody>
          <a:bodyPr/>
          <a:lstStyle>
            <a:lvl1pPr marL="0" marR="0" indent="0" algn="l" defTabSz="584200" rtl="0" latinLnBrk="0">
              <a:lnSpc>
                <a:spcPct val="100000"/>
              </a:lnSpc>
              <a:spcBef>
                <a:spcPts val="0"/>
              </a:spcBef>
              <a:spcAft>
                <a:spcPts val="0"/>
              </a:spcAft>
              <a:buClrTx/>
              <a:buSzTx/>
              <a:buFontTx/>
              <a:buNone/>
              <a:tabLst/>
              <a:defRPr sz="6000" b="0" i="0" u="none" strike="noStrike" cap="none" spc="0" baseline="0">
                <a:ln>
                  <a:noFill/>
                </a:ln>
                <a:solidFill>
                  <a:srgbClr val="1260AE"/>
                </a:solidFill>
                <a:uFillTx/>
                <a:latin typeface="Arial"/>
                <a:ea typeface="Helvetica Light"/>
                <a:cs typeface="Arial"/>
                <a:sym typeface="Helvetica Light"/>
              </a:defRPr>
            </a:lvl1pPr>
            <a:lvl2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Helvetica Light"/>
                <a:ea typeface="Helvetica Light"/>
                <a:cs typeface="Helvetica Light"/>
                <a:sym typeface="Helvetica Light"/>
              </a:defRPr>
            </a:lvl2pPr>
            <a:lvl3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Helvetica Light"/>
                <a:ea typeface="Helvetica Light"/>
                <a:cs typeface="Helvetica Light"/>
                <a:sym typeface="Helvetica Light"/>
              </a:defRPr>
            </a:lvl3pPr>
            <a:lvl4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Helvetica Light"/>
                <a:ea typeface="Helvetica Light"/>
                <a:cs typeface="Helvetica Light"/>
                <a:sym typeface="Helvetica Light"/>
              </a:defRPr>
            </a:lvl4pPr>
            <a:lvl5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Helvetica Light"/>
                <a:ea typeface="Helvetica Light"/>
                <a:cs typeface="Helvetica Light"/>
                <a:sym typeface="Helvetica Light"/>
              </a:defRPr>
            </a:lvl5pPr>
            <a:lvl6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Helvetica Light"/>
                <a:ea typeface="Helvetica Light"/>
                <a:cs typeface="Helvetica Light"/>
                <a:sym typeface="Helvetica Light"/>
              </a:defRPr>
            </a:lvl6pPr>
            <a:lvl7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Helvetica Light"/>
                <a:ea typeface="Helvetica Light"/>
                <a:cs typeface="Helvetica Light"/>
                <a:sym typeface="Helvetica Light"/>
              </a:defRPr>
            </a:lvl7pPr>
            <a:lvl8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Helvetica Light"/>
                <a:ea typeface="Helvetica Light"/>
                <a:cs typeface="Helvetica Light"/>
                <a:sym typeface="Helvetica Light"/>
              </a:defRPr>
            </a:lvl8pPr>
            <a:lvl9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Helvetica Light"/>
                <a:ea typeface="Helvetica Light"/>
                <a:cs typeface="Helvetica Light"/>
                <a:sym typeface="Helvetica Light"/>
              </a:defRPr>
            </a:lvl9pPr>
          </a:lstStyle>
          <a:p>
            <a:pPr hangingPunct="1"/>
            <a:r>
              <a:rPr lang="en-US" sz="4400" dirty="0">
                <a:solidFill>
                  <a:schemeClr val="bg1"/>
                </a:solidFill>
              </a:rPr>
              <a:t>Preparing for the future…</a:t>
            </a:r>
          </a:p>
        </p:txBody>
      </p:sp>
    </p:spTree>
    <p:extLst>
      <p:ext uri="{BB962C8B-B14F-4D97-AF65-F5344CB8AC3E}">
        <p14:creationId xmlns:p14="http://schemas.microsoft.com/office/powerpoint/2010/main" val="2772057429"/>
      </p:ext>
    </p:extLst>
  </p:cSld>
  <p:clrMapOvr>
    <a:masterClrMapping/>
  </p:clrMapOvr>
  <p:transition spd="slow">
    <p:cove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5" name="Slide Number Placeholder 4"/>
          <p:cNvSpPr>
            <a:spLocks noGrp="1"/>
          </p:cNvSpPr>
          <p:nvPr>
            <p:ph type="sldNum" sz="quarter" idx="12"/>
          </p:nvPr>
        </p:nvSpPr>
        <p:spPr/>
        <p:txBody>
          <a:bodyPr/>
          <a:lstStyle/>
          <a:p>
            <a:fld id="{E97799C9-84D9-46D2-A11E-BCF8A720529D}" type="slidenum">
              <a:rPr lang="en-US" smtClean="0"/>
              <a:t>11</a:t>
            </a:fld>
            <a:endParaRPr lang="en-US" dirty="0"/>
          </a:p>
        </p:txBody>
      </p:sp>
      <p:graphicFrame>
        <p:nvGraphicFramePr>
          <p:cNvPr id="6" name="Content Placeholder 4"/>
          <p:cNvGraphicFramePr>
            <a:graphicFrameLocks noGrp="1" noChangeAspect="1"/>
          </p:cNvGraphicFramePr>
          <p:nvPr>
            <p:ph idx="1"/>
            <p:extLst>
              <p:ext uri="{D42A27DB-BD31-4B8C-83A1-F6EECF244321}">
                <p14:modId xmlns:p14="http://schemas.microsoft.com/office/powerpoint/2010/main" val="1185913020"/>
              </p:ext>
            </p:extLst>
          </p:nvPr>
        </p:nvGraphicFramePr>
        <p:xfrm>
          <a:off x="1264316" y="1818383"/>
          <a:ext cx="10779573" cy="6555813"/>
        </p:xfrm>
        <a:graphic>
          <a:graphicData uri="http://schemas.openxmlformats.org/presentationml/2006/ole">
            <mc:AlternateContent xmlns:mc="http://schemas.openxmlformats.org/markup-compatibility/2006">
              <mc:Choice xmlns:v="urn:schemas-microsoft-com:vml" Requires="v">
                <p:oleObj spid="_x0000_s11272" name="Acrobat Document" r:id="rId3" imgW="19430910" imgH="11258510" progId="Acrobat.Document.DC">
                  <p:embed/>
                </p:oleObj>
              </mc:Choice>
              <mc:Fallback>
                <p:oleObj name="Acrobat Document" r:id="rId3" imgW="19430910" imgH="11258510" progId="Acrobat.Document.DC">
                  <p:embed/>
                  <p:pic>
                    <p:nvPicPr>
                      <p:cNvPr id="6" name="Content Placeholder 4"/>
                      <p:cNvPicPr/>
                      <p:nvPr/>
                    </p:nvPicPr>
                    <p:blipFill>
                      <a:blip r:embed="rId4"/>
                      <a:stretch>
                        <a:fillRect/>
                      </a:stretch>
                    </p:blipFill>
                    <p:spPr>
                      <a:xfrm>
                        <a:off x="1264316" y="1818383"/>
                        <a:ext cx="10779573" cy="6555813"/>
                      </a:xfrm>
                      <a:prstGeom prst="rect">
                        <a:avLst/>
                      </a:prstGeom>
                    </p:spPr>
                  </p:pic>
                </p:oleObj>
              </mc:Fallback>
            </mc:AlternateContent>
          </a:graphicData>
        </a:graphic>
      </p:graphicFrame>
    </p:spTree>
    <p:extLst>
      <p:ext uri="{BB962C8B-B14F-4D97-AF65-F5344CB8AC3E}">
        <p14:creationId xmlns:p14="http://schemas.microsoft.com/office/powerpoint/2010/main" val="35453850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1062480012"/>
              </p:ext>
            </p:extLst>
          </p:nvPr>
        </p:nvGraphicFramePr>
        <p:xfrm>
          <a:off x="0" y="1711568"/>
          <a:ext cx="13004800" cy="8042031"/>
        </p:xfrm>
        <a:graphic>
          <a:graphicData uri="http://schemas.openxmlformats.org/presentationml/2006/ole">
            <mc:AlternateContent xmlns:mc="http://schemas.openxmlformats.org/markup-compatibility/2006">
              <mc:Choice xmlns:v="urn:schemas-microsoft-com:vml" Requires="v">
                <p:oleObj spid="_x0000_s6291" name="Acrobat Document" r:id="rId4" imgW="7543710" imgH="5829060" progId="Acrobat.Document.DC">
                  <p:embed/>
                </p:oleObj>
              </mc:Choice>
              <mc:Fallback>
                <p:oleObj name="Acrobat Document" r:id="rId4" imgW="7543710" imgH="5829060" progId="Acrobat.Document.DC">
                  <p:embed/>
                  <p:pic>
                    <p:nvPicPr>
                      <p:cNvPr id="0" name=""/>
                      <p:cNvPicPr/>
                      <p:nvPr/>
                    </p:nvPicPr>
                    <p:blipFill>
                      <a:blip r:embed="rId5"/>
                      <a:stretch>
                        <a:fillRect/>
                      </a:stretch>
                    </p:blipFill>
                    <p:spPr>
                      <a:xfrm>
                        <a:off x="0" y="1711568"/>
                        <a:ext cx="13004800" cy="8042031"/>
                      </a:xfrm>
                      <a:prstGeom prst="rect">
                        <a:avLst/>
                      </a:prstGeom>
                    </p:spPr>
                  </p:pic>
                </p:oleObj>
              </mc:Fallback>
            </mc:AlternateContent>
          </a:graphicData>
        </a:graphic>
      </p:graphicFrame>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45604" y="355832"/>
            <a:ext cx="931586" cy="905177"/>
          </a:xfrm>
          <a:prstGeom prst="rect">
            <a:avLst/>
          </a:prstGeom>
        </p:spPr>
      </p:pic>
    </p:spTree>
    <p:extLst>
      <p:ext uri="{BB962C8B-B14F-4D97-AF65-F5344CB8AC3E}">
        <p14:creationId xmlns:p14="http://schemas.microsoft.com/office/powerpoint/2010/main" val="2984884845"/>
      </p:ext>
    </p:extLst>
  </p:cSld>
  <p:clrMapOvr>
    <a:masterClrMapping/>
  </p:clrMapOvr>
  <p:transition spd="slow">
    <p:cove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2044956578"/>
              </p:ext>
            </p:extLst>
          </p:nvPr>
        </p:nvGraphicFramePr>
        <p:xfrm>
          <a:off x="0" y="1674055"/>
          <a:ext cx="13004800" cy="8079545"/>
        </p:xfrm>
        <a:graphic>
          <a:graphicData uri="http://schemas.openxmlformats.org/presentationml/2006/ole">
            <mc:AlternateContent xmlns:mc="http://schemas.openxmlformats.org/markup-compatibility/2006">
              <mc:Choice xmlns:v="urn:schemas-microsoft-com:vml" Requires="v">
                <p:oleObj spid="_x0000_s7315" name="Acrobat Document" r:id="rId4" imgW="7543710" imgH="5829060" progId="Acrobat.Document.DC">
                  <p:embed/>
                </p:oleObj>
              </mc:Choice>
              <mc:Fallback>
                <p:oleObj name="Acrobat Document" r:id="rId4" imgW="7543710" imgH="5829060" progId="Acrobat.Document.DC">
                  <p:embed/>
                  <p:pic>
                    <p:nvPicPr>
                      <p:cNvPr id="0" name=""/>
                      <p:cNvPicPr/>
                      <p:nvPr/>
                    </p:nvPicPr>
                    <p:blipFill>
                      <a:blip r:embed="rId5"/>
                      <a:stretch>
                        <a:fillRect/>
                      </a:stretch>
                    </p:blipFill>
                    <p:spPr>
                      <a:xfrm>
                        <a:off x="0" y="1674055"/>
                        <a:ext cx="13004800" cy="8079545"/>
                      </a:xfrm>
                      <a:prstGeom prst="rect">
                        <a:avLst/>
                      </a:prstGeom>
                    </p:spPr>
                  </p:pic>
                </p:oleObj>
              </mc:Fallback>
            </mc:AlternateContent>
          </a:graphicData>
        </a:graphic>
      </p:graphicFrame>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45604" y="355832"/>
            <a:ext cx="931586" cy="905177"/>
          </a:xfrm>
          <a:prstGeom prst="rect">
            <a:avLst/>
          </a:prstGeom>
        </p:spPr>
      </p:pic>
    </p:spTree>
    <p:extLst>
      <p:ext uri="{BB962C8B-B14F-4D97-AF65-F5344CB8AC3E}">
        <p14:creationId xmlns:p14="http://schemas.microsoft.com/office/powerpoint/2010/main" val="3924725211"/>
      </p:ext>
    </p:extLst>
  </p:cSld>
  <p:clrMapOvr>
    <a:masterClrMapping/>
  </p:clrMapOvr>
  <p:transition spd="slow">
    <p:cove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 name="image3.png"/>
          <p:cNvPicPr>
            <a:picLocks noChangeAspect="1"/>
          </p:cNvPicPr>
          <p:nvPr/>
        </p:nvPicPr>
        <p:blipFill>
          <a:blip r:embed="rId3">
            <a:extLst/>
          </a:blip>
          <a:stretch>
            <a:fillRect/>
          </a:stretch>
        </p:blipFill>
        <p:spPr>
          <a:xfrm>
            <a:off x="3248" y="0"/>
            <a:ext cx="13001552" cy="9753600"/>
          </a:xfrm>
          <a:prstGeom prst="rect">
            <a:avLst/>
          </a:prstGeom>
          <a:ln w="12700">
            <a:miter lim="400000"/>
          </a:ln>
        </p:spPr>
      </p:pic>
      <p:sp>
        <p:nvSpPr>
          <p:cNvPr id="2" name="TextBox 1"/>
          <p:cNvSpPr txBox="1"/>
          <p:nvPr/>
        </p:nvSpPr>
        <p:spPr>
          <a:xfrm>
            <a:off x="261260" y="8670491"/>
            <a:ext cx="3474721" cy="38710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1" tIns="50791" rIns="50791" bIns="50791" numCol="1" spcCol="38094" rtlCol="0" anchor="ctr">
            <a:spAutoFit/>
          </a:bodyPr>
          <a:lstStyle/>
          <a:p>
            <a:pPr algn="l">
              <a:defRPr sz="2500" b="1">
                <a:solidFill>
                  <a:srgbClr val="53585F"/>
                </a:solidFill>
                <a:latin typeface="Arial"/>
                <a:ea typeface="Arial"/>
                <a:cs typeface="Arial"/>
                <a:sym typeface="Arial"/>
              </a:defRPr>
            </a:pPr>
            <a:r>
              <a:rPr lang="en-US" sz="1800" dirty="0">
                <a:solidFill>
                  <a:schemeClr val="bg1"/>
                </a:solidFill>
              </a:rPr>
              <a:t>doingwhatmatters.</a:t>
            </a:r>
            <a:r>
              <a:rPr lang="en-US" sz="1800" dirty="0">
                <a:solidFill>
                  <a:srgbClr val="FBAB18"/>
                </a:solidFill>
              </a:rPr>
              <a:t>cccco.edu</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065" y="1692023"/>
            <a:ext cx="12991735" cy="6978468"/>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45604" y="355832"/>
            <a:ext cx="931586" cy="905177"/>
          </a:xfrm>
          <a:prstGeom prst="rect">
            <a:avLst/>
          </a:prstGeom>
        </p:spPr>
      </p:pic>
    </p:spTree>
    <p:extLst>
      <p:ext uri="{BB962C8B-B14F-4D97-AF65-F5344CB8AC3E}">
        <p14:creationId xmlns:p14="http://schemas.microsoft.com/office/powerpoint/2010/main" val="2120431394"/>
      </p:ext>
    </p:extLst>
  </p:cSld>
  <p:clrMapOvr>
    <a:masterClrMapping/>
  </p:clrMapOvr>
  <p:transition spd="slow">
    <p:cove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301" y="1647073"/>
            <a:ext cx="12098216" cy="1097932"/>
          </a:xfrm>
        </p:spPr>
        <p:txBody>
          <a:bodyPr>
            <a:normAutofit fontScale="90000"/>
          </a:bodyPr>
          <a:lstStyle/>
          <a:p>
            <a:r>
              <a:rPr lang="en-US" sz="5400" b="1" dirty="0"/>
              <a:t>New World of Work: 21</a:t>
            </a:r>
            <a:r>
              <a:rPr lang="en-US" sz="5400" b="1" baseline="30000" dirty="0"/>
              <a:t>st</a:t>
            </a:r>
            <a:r>
              <a:rPr lang="en-US" sz="5400" b="1" dirty="0"/>
              <a:t> Century Skills</a:t>
            </a:r>
          </a:p>
        </p:txBody>
      </p:sp>
      <p:pic>
        <p:nvPicPr>
          <p:cNvPr id="4" name="Picture 3">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79966" y="2696053"/>
            <a:ext cx="7889450" cy="5892300"/>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45604" y="355832"/>
            <a:ext cx="931586" cy="905177"/>
          </a:xfrm>
          <a:prstGeom prst="rect">
            <a:avLst/>
          </a:prstGeom>
        </p:spPr>
      </p:pic>
    </p:spTree>
    <p:extLst>
      <p:ext uri="{BB962C8B-B14F-4D97-AF65-F5344CB8AC3E}">
        <p14:creationId xmlns:p14="http://schemas.microsoft.com/office/powerpoint/2010/main" val="2210539444"/>
      </p:ext>
    </p:extLst>
  </p:cSld>
  <p:clrMapOvr>
    <a:masterClrMapping/>
  </p:clrMapOvr>
  <p:transition spd="slow">
    <p:cove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301" y="1647073"/>
            <a:ext cx="12098216" cy="1097932"/>
          </a:xfrm>
        </p:spPr>
        <p:txBody>
          <a:bodyPr>
            <a:normAutofit/>
          </a:bodyPr>
          <a:lstStyle/>
          <a:p>
            <a:pPr algn="ctr"/>
            <a:r>
              <a:rPr lang="en-US" sz="5400" dirty="0"/>
              <a:t>NWOW: 21</a:t>
            </a:r>
            <a:r>
              <a:rPr lang="en-US" sz="5400" baseline="30000" dirty="0"/>
              <a:t>st</a:t>
            </a:r>
            <a:r>
              <a:rPr lang="en-US" sz="5400" dirty="0"/>
              <a:t> Century Skills Badges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7464" y="3126984"/>
            <a:ext cx="8986862" cy="5447421"/>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45604" y="355832"/>
            <a:ext cx="931586" cy="905177"/>
          </a:xfrm>
          <a:prstGeom prst="rect">
            <a:avLst/>
          </a:prstGeom>
        </p:spPr>
      </p:pic>
    </p:spTree>
    <p:extLst>
      <p:ext uri="{BB962C8B-B14F-4D97-AF65-F5344CB8AC3E}">
        <p14:creationId xmlns:p14="http://schemas.microsoft.com/office/powerpoint/2010/main" val="1411506301"/>
      </p:ext>
    </p:extLst>
  </p:cSld>
  <p:clrMapOvr>
    <a:masterClrMapping/>
  </p:clrMapOvr>
  <p:transition spd="slow">
    <p:cove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 name="image3.png"/>
          <p:cNvPicPr>
            <a:picLocks noChangeAspect="1"/>
          </p:cNvPicPr>
          <p:nvPr/>
        </p:nvPicPr>
        <p:blipFill>
          <a:blip r:embed="rId3">
            <a:extLst/>
          </a:blip>
          <a:stretch>
            <a:fillRect/>
          </a:stretch>
        </p:blipFill>
        <p:spPr>
          <a:xfrm>
            <a:off x="3248" y="0"/>
            <a:ext cx="13001552" cy="9753600"/>
          </a:xfrm>
          <a:prstGeom prst="rect">
            <a:avLst/>
          </a:prstGeom>
          <a:ln w="12700">
            <a:miter lim="400000"/>
          </a:ln>
        </p:spPr>
      </p:pic>
      <p:sp>
        <p:nvSpPr>
          <p:cNvPr id="2" name="TextBox 1"/>
          <p:cNvSpPr txBox="1"/>
          <p:nvPr/>
        </p:nvSpPr>
        <p:spPr>
          <a:xfrm>
            <a:off x="261260" y="8670491"/>
            <a:ext cx="3474721" cy="38710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1" tIns="50791" rIns="50791" bIns="50791" numCol="1" spcCol="38094" rtlCol="0" anchor="ctr">
            <a:spAutoFit/>
          </a:bodyPr>
          <a:lstStyle/>
          <a:p>
            <a:pPr algn="l">
              <a:defRPr sz="2500" b="1">
                <a:solidFill>
                  <a:srgbClr val="53585F"/>
                </a:solidFill>
                <a:latin typeface="Arial"/>
                <a:ea typeface="Arial"/>
                <a:cs typeface="Arial"/>
                <a:sym typeface="Arial"/>
              </a:defRPr>
            </a:pPr>
            <a:r>
              <a:rPr lang="en-US" sz="1800" dirty="0">
                <a:solidFill>
                  <a:schemeClr val="bg1"/>
                </a:solidFill>
              </a:rPr>
              <a:t>doingwhatmatters.</a:t>
            </a:r>
            <a:r>
              <a:rPr lang="en-US" sz="1800" dirty="0">
                <a:solidFill>
                  <a:srgbClr val="FBAB18"/>
                </a:solidFill>
              </a:rPr>
              <a:t>cccco.edu</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93" y="1670200"/>
            <a:ext cx="13008893" cy="6897025"/>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45604" y="355832"/>
            <a:ext cx="931586" cy="905177"/>
          </a:xfrm>
          <a:prstGeom prst="rect">
            <a:avLst/>
          </a:prstGeom>
        </p:spPr>
      </p:pic>
    </p:spTree>
    <p:extLst>
      <p:ext uri="{BB962C8B-B14F-4D97-AF65-F5344CB8AC3E}">
        <p14:creationId xmlns:p14="http://schemas.microsoft.com/office/powerpoint/2010/main" val="1312842508"/>
      </p:ext>
    </p:extLst>
  </p:cSld>
  <p:clrMapOvr>
    <a:masterClrMapping/>
  </p:clrMapOvr>
  <p:transition spd="slow">
    <p:cove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4"/>
          <p:cNvPicPr>
            <a:picLocks noChangeAspect="1"/>
          </p:cNvPicPr>
          <p:nvPr/>
        </p:nvPicPr>
        <p:blipFill>
          <a:blip r:embed="rId2" cstate="print">
            <a:extLst>
              <a:ext uri="{28A0092B-C50C-407E-A947-70E740481C1C}">
                <a14:useLocalDpi xmlns:a14="http://schemas.microsoft.com/office/drawing/2010/main" val="0"/>
              </a:ext>
            </a:extLst>
          </a:blip>
          <a:srcRect l="4167" r="4167"/>
          <a:stretch>
            <a:fillRect/>
          </a:stretch>
        </p:blipFill>
        <p:spPr>
          <a:xfrm>
            <a:off x="9125049" y="4837833"/>
            <a:ext cx="3641511" cy="2979440"/>
          </a:xfrm>
          <a:prstGeom prst="rect">
            <a:avLst/>
          </a:prstGeom>
        </p:spPr>
      </p:pic>
      <p:sp>
        <p:nvSpPr>
          <p:cNvPr id="4" name="Title 3"/>
          <p:cNvSpPr>
            <a:spLocks noGrp="1"/>
          </p:cNvSpPr>
          <p:nvPr>
            <p:ph type="title"/>
          </p:nvPr>
        </p:nvSpPr>
        <p:spPr>
          <a:xfrm>
            <a:off x="392060" y="491028"/>
            <a:ext cx="12173565" cy="1097932"/>
          </a:xfrm>
        </p:spPr>
        <p:txBody>
          <a:bodyPr>
            <a:normAutofit fontScale="90000"/>
          </a:bodyPr>
          <a:lstStyle/>
          <a:p>
            <a:r>
              <a:rPr lang="en-US" sz="4000" dirty="0">
                <a:solidFill>
                  <a:schemeClr val="bg1"/>
                </a:solidFill>
              </a:rPr>
              <a:t>Regional Actions underway</a:t>
            </a:r>
            <a:br>
              <a:rPr lang="en-US" sz="4000" dirty="0">
                <a:solidFill>
                  <a:schemeClr val="bg1"/>
                </a:solidFill>
              </a:rPr>
            </a:br>
            <a:r>
              <a:rPr lang="en-US" sz="4000" dirty="0">
                <a:solidFill>
                  <a:schemeClr val="bg1"/>
                </a:solidFill>
              </a:rPr>
              <a:t> next few years…</a:t>
            </a:r>
          </a:p>
        </p:txBody>
      </p:sp>
      <p:sp>
        <p:nvSpPr>
          <p:cNvPr id="5" name="Content Placeholder 4"/>
          <p:cNvSpPr>
            <a:spLocks noGrp="1"/>
          </p:cNvSpPr>
          <p:nvPr>
            <p:ph idx="1"/>
          </p:nvPr>
        </p:nvSpPr>
        <p:spPr>
          <a:xfrm>
            <a:off x="206477" y="2492476"/>
            <a:ext cx="12798323" cy="5324797"/>
          </a:xfrm>
        </p:spPr>
        <p:txBody>
          <a:bodyPr>
            <a:noAutofit/>
          </a:bodyPr>
          <a:lstStyle/>
          <a:p>
            <a:pPr>
              <a:buFont typeface="Wingdings" panose="05000000000000000000" pitchFamily="2" charset="2"/>
              <a:buChar char="Ø"/>
            </a:pPr>
            <a:r>
              <a:rPr lang="en-US" sz="2800" b="1" dirty="0">
                <a:solidFill>
                  <a:srgbClr val="002060"/>
                </a:solidFill>
                <a:latin typeface="Constantia" panose="02030602050306030303" pitchFamily="18" charset="0"/>
              </a:rPr>
              <a:t>Dual Enrollment</a:t>
            </a:r>
          </a:p>
          <a:p>
            <a:pPr>
              <a:buFont typeface="Wingdings" panose="05000000000000000000" pitchFamily="2" charset="2"/>
              <a:buChar char="Ø"/>
            </a:pPr>
            <a:r>
              <a:rPr lang="en-US" sz="2800" b="1" dirty="0">
                <a:solidFill>
                  <a:srgbClr val="002060"/>
                </a:solidFill>
                <a:latin typeface="Constantia" panose="02030602050306030303" pitchFamily="18" charset="0"/>
              </a:rPr>
              <a:t>Student Engagement </a:t>
            </a:r>
          </a:p>
          <a:p>
            <a:pPr>
              <a:buFont typeface="Wingdings" panose="05000000000000000000" pitchFamily="2" charset="2"/>
              <a:buChar char="Ø"/>
            </a:pPr>
            <a:r>
              <a:rPr lang="en-US" sz="2800" b="1" dirty="0">
                <a:solidFill>
                  <a:srgbClr val="002060"/>
                </a:solidFill>
                <a:latin typeface="Constantia" panose="02030602050306030303" pitchFamily="18" charset="0"/>
              </a:rPr>
              <a:t>Entrepreneurship College and Regional Pop-Ups</a:t>
            </a:r>
          </a:p>
          <a:p>
            <a:pPr>
              <a:buFont typeface="Wingdings" panose="05000000000000000000" pitchFamily="2" charset="2"/>
              <a:buChar char="Ø"/>
            </a:pPr>
            <a:r>
              <a:rPr lang="en-US" sz="2800" b="1" dirty="0">
                <a:solidFill>
                  <a:srgbClr val="002060"/>
                </a:solidFill>
                <a:latin typeface="Constantia" panose="02030602050306030303" pitchFamily="18" charset="0"/>
              </a:rPr>
              <a:t>Curriculum Alignment</a:t>
            </a:r>
          </a:p>
          <a:p>
            <a:pPr>
              <a:buFont typeface="Wingdings" panose="05000000000000000000" pitchFamily="2" charset="2"/>
              <a:buChar char="Ø"/>
            </a:pPr>
            <a:r>
              <a:rPr lang="en-US" sz="2800" b="1" dirty="0">
                <a:solidFill>
                  <a:srgbClr val="002060"/>
                </a:solidFill>
                <a:latin typeface="Constantia" panose="02030602050306030303" pitchFamily="18" charset="0"/>
              </a:rPr>
              <a:t>LinkedIn Strategic Group: BusOCNET</a:t>
            </a:r>
          </a:p>
          <a:p>
            <a:pPr>
              <a:buFont typeface="Wingdings" panose="05000000000000000000" pitchFamily="2" charset="2"/>
              <a:buChar char="Ø"/>
            </a:pPr>
            <a:r>
              <a:rPr lang="en-US" sz="2800" b="1" dirty="0">
                <a:solidFill>
                  <a:srgbClr val="002060"/>
                </a:solidFill>
                <a:latin typeface="Constantia" panose="02030602050306030303" pitchFamily="18" charset="0"/>
              </a:rPr>
              <a:t>GPS Your Future</a:t>
            </a:r>
          </a:p>
          <a:p>
            <a:pPr>
              <a:buFont typeface="Wingdings" panose="05000000000000000000" pitchFamily="2" charset="2"/>
              <a:buChar char="Ø"/>
            </a:pPr>
            <a:r>
              <a:rPr lang="en-US" sz="2800" b="1" dirty="0">
                <a:solidFill>
                  <a:srgbClr val="002060"/>
                </a:solidFill>
                <a:latin typeface="Constantia" panose="02030602050306030303" pitchFamily="18" charset="0"/>
              </a:rPr>
              <a:t>Guided Pathways: Focus on specific programs</a:t>
            </a:r>
          </a:p>
          <a:p>
            <a:pPr>
              <a:buFont typeface="Wingdings" panose="05000000000000000000" pitchFamily="2" charset="2"/>
              <a:buChar char="Ø"/>
            </a:pPr>
            <a:r>
              <a:rPr lang="en-US" sz="2800" b="1" dirty="0">
                <a:solidFill>
                  <a:srgbClr val="002060"/>
                </a:solidFill>
                <a:latin typeface="Constantia" panose="02030602050306030303" pitchFamily="18" charset="0"/>
              </a:rPr>
              <a:t>Professional Development</a:t>
            </a:r>
          </a:p>
        </p:txBody>
      </p:sp>
    </p:spTree>
    <p:extLst>
      <p:ext uri="{BB962C8B-B14F-4D97-AF65-F5344CB8AC3E}">
        <p14:creationId xmlns:p14="http://schemas.microsoft.com/office/powerpoint/2010/main" val="1800324436"/>
      </p:ext>
    </p:extLst>
  </p:cSld>
  <p:clrMapOvr>
    <a:masterClrMapping/>
  </p:clrMapOvr>
  <p:transition spd="slow">
    <p:cove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2234" y="3948653"/>
            <a:ext cx="12978579" cy="3529870"/>
          </a:xfrm>
        </p:spPr>
        <p:txBody>
          <a:bodyPr>
            <a:normAutofit fontScale="25000" lnSpcReduction="20000"/>
          </a:bodyPr>
          <a:lstStyle/>
          <a:p>
            <a:pPr marL="0" indent="0" algn="ctr">
              <a:buNone/>
            </a:pPr>
            <a:r>
              <a:rPr lang="en-US" sz="21600" dirty="0"/>
              <a:t>Thank you!</a:t>
            </a:r>
          </a:p>
          <a:p>
            <a:r>
              <a:rPr lang="en-US" sz="16000" dirty="0">
                <a:latin typeface="Corbel" panose="020B0503020204020204" pitchFamily="34" charset="0"/>
              </a:rPr>
              <a:t>Contact: </a:t>
            </a:r>
            <a:r>
              <a:rPr lang="en-US" sz="16000" b="1" dirty="0">
                <a:latin typeface="Corbel" panose="020B0503020204020204" pitchFamily="34" charset="0"/>
              </a:rPr>
              <a:t>A. Cathleen Greiner, PhD</a:t>
            </a:r>
            <a:endParaRPr lang="en-US" sz="16000" dirty="0">
              <a:latin typeface="Corbel" panose="020B0503020204020204" pitchFamily="34" charset="0"/>
            </a:endParaRPr>
          </a:p>
          <a:p>
            <a:r>
              <a:rPr lang="en-US" sz="16000" b="1" i="1" dirty="0">
                <a:latin typeface="Corbel" panose="020B0503020204020204" pitchFamily="34" charset="0"/>
              </a:rPr>
              <a:t>Deputy Sector Navigator, Business and Entrepreneurship</a:t>
            </a:r>
            <a:endParaRPr lang="en-US" sz="16000" dirty="0">
              <a:latin typeface="Corbel" panose="020B0503020204020204" pitchFamily="34" charset="0"/>
            </a:endParaRPr>
          </a:p>
          <a:p>
            <a:r>
              <a:rPr lang="en-US" sz="16000" b="1" i="1" dirty="0">
                <a:latin typeface="Corbel" panose="020B0503020204020204" pitchFamily="34" charset="0"/>
              </a:rPr>
              <a:t>Hosted by Santa Ana College</a:t>
            </a:r>
            <a:endParaRPr lang="en-US" sz="16000" dirty="0">
              <a:latin typeface="Corbel" panose="020B0503020204020204" pitchFamily="34" charset="0"/>
            </a:endParaRPr>
          </a:p>
          <a:p>
            <a:r>
              <a:rPr lang="en-US" sz="16000" dirty="0">
                <a:latin typeface="Corbel" panose="020B0503020204020204" pitchFamily="34" charset="0"/>
              </a:rPr>
              <a:t>2323 N. Broadway, Ste.201 | Santa Ana, CA 92706 | 714.564.5202 </a:t>
            </a:r>
          </a:p>
          <a:p>
            <a:r>
              <a:rPr lang="en-US" sz="16000" dirty="0">
                <a:latin typeface="Corbel" panose="020B0503020204020204" pitchFamily="34" charset="0"/>
              </a:rPr>
              <a:t>Greiner_cathleen@rsccd.edu</a:t>
            </a:r>
          </a:p>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97799C9-84D9-46D2-A11E-BCF8A720529D}" type="slidenum">
              <a:rPr lang="en-US" smtClean="0"/>
              <a:t>19</a:t>
            </a:fld>
            <a:endParaRPr lang="en-US" dirty="0"/>
          </a:p>
        </p:txBody>
      </p:sp>
      <p:pic>
        <p:nvPicPr>
          <p:cNvPr id="6" name="Picture 5" descr="Graphic showing the California Community Colleges and Doing What Matters logo lockup in reversed format"/>
          <p:cNvPicPr/>
          <p:nvPr/>
        </p:nvPicPr>
        <p:blipFill>
          <a:blip r:embed="rId3">
            <a:extLst>
              <a:ext uri="{28A0092B-C50C-407E-A947-70E740481C1C}">
                <a14:useLocalDpi xmlns:a14="http://schemas.microsoft.com/office/drawing/2010/main" val="0"/>
              </a:ext>
            </a:extLst>
          </a:blip>
          <a:srcRect/>
          <a:stretch>
            <a:fillRect/>
          </a:stretch>
        </p:blipFill>
        <p:spPr bwMode="auto">
          <a:xfrm>
            <a:off x="7947332" y="7478523"/>
            <a:ext cx="4572000" cy="731520"/>
          </a:xfrm>
          <a:prstGeom prst="rect">
            <a:avLst/>
          </a:prstGeom>
          <a:noFill/>
          <a:ln>
            <a:noFill/>
          </a:ln>
        </p:spPr>
      </p:pic>
    </p:spTree>
    <p:extLst>
      <p:ext uri="{BB962C8B-B14F-4D97-AF65-F5344CB8AC3E}">
        <p14:creationId xmlns:p14="http://schemas.microsoft.com/office/powerpoint/2010/main" val="15989578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p:cNvSpPr txBox="1">
            <a:spLocks/>
          </p:cNvSpPr>
          <p:nvPr/>
        </p:nvSpPr>
        <p:spPr>
          <a:xfrm>
            <a:off x="254655" y="2048498"/>
            <a:ext cx="12594028" cy="6722880"/>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5400" b="1" i="0" u="none" strike="noStrike" kern="1200" cap="none" spc="0" normalizeH="0" baseline="0" noProof="0" dirty="0">
                <a:ln>
                  <a:noFill/>
                </a:ln>
                <a:solidFill>
                  <a:srgbClr val="5B9BD5">
                    <a:lumMod val="50000"/>
                  </a:srgbClr>
                </a:solidFill>
                <a:effectLst/>
                <a:uLnTx/>
                <a:uFillTx/>
                <a:latin typeface="Corbel" panose="020B0503020204020204" pitchFamily="34" charset="0"/>
              </a:rPr>
              <a:t>What we will cover this session</a:t>
            </a:r>
          </a:p>
          <a:p>
            <a:pPr marL="342900" marR="0" lvl="0" indent="-34290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en-US" sz="4000" b="0" i="0" u="none" strike="noStrike" kern="1200" cap="none" spc="0" normalizeH="0" baseline="0" noProof="0" dirty="0">
                <a:ln>
                  <a:noFill/>
                </a:ln>
                <a:solidFill>
                  <a:srgbClr val="5B9BD5">
                    <a:lumMod val="50000"/>
                  </a:srgbClr>
                </a:solidFill>
                <a:effectLst/>
                <a:uLnTx/>
                <a:uFillTx/>
                <a:latin typeface="Corbel" panose="020B0503020204020204" pitchFamily="34" charset="0"/>
              </a:rPr>
              <a:t>Overview of CCC Doing What Matters for Jobs and the Economy</a:t>
            </a:r>
          </a:p>
          <a:p>
            <a:pPr marL="342900" marR="0" lvl="0" indent="-34290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lang="en-US" sz="4000" dirty="0">
                <a:solidFill>
                  <a:srgbClr val="5B9BD5">
                    <a:lumMod val="50000"/>
                  </a:srgbClr>
                </a:solidFill>
                <a:latin typeface="Corbel" panose="020B0503020204020204" pitchFamily="34" charset="0"/>
              </a:rPr>
              <a:t>Sectors and Navigators and Deputy SNs</a:t>
            </a:r>
          </a:p>
          <a:p>
            <a:pPr marL="342900" marR="0" lvl="0" indent="-34290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lang="en-US" sz="4000" dirty="0">
                <a:solidFill>
                  <a:srgbClr val="5B9BD5">
                    <a:lumMod val="50000"/>
                  </a:srgbClr>
                </a:solidFill>
                <a:latin typeface="Corbel" panose="020B0503020204020204" pitchFamily="34" charset="0"/>
              </a:rPr>
              <a:t>What it does and can mean?</a:t>
            </a:r>
          </a:p>
          <a:p>
            <a:pPr marL="342900" marR="0" lvl="0" indent="-34290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en-US" sz="4000" b="0" i="0" u="none" strike="noStrike" kern="1200" cap="none" spc="0" normalizeH="0" baseline="0" noProof="0" dirty="0">
                <a:ln>
                  <a:noFill/>
                </a:ln>
                <a:solidFill>
                  <a:srgbClr val="5B9BD5">
                    <a:lumMod val="50000"/>
                  </a:srgbClr>
                </a:solidFill>
                <a:effectLst/>
                <a:uLnTx/>
                <a:uFillTx/>
                <a:latin typeface="Corbel" panose="020B0503020204020204" pitchFamily="34" charset="0"/>
              </a:rPr>
              <a:t>Heard about the K12 SWP?</a:t>
            </a:r>
          </a:p>
          <a:p>
            <a:pPr marL="342900" marR="0" lvl="0" indent="-34290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lang="en-US" sz="4000" dirty="0">
                <a:solidFill>
                  <a:srgbClr val="5B9BD5">
                    <a:lumMod val="50000"/>
                  </a:srgbClr>
                </a:solidFill>
                <a:latin typeface="Corbel" panose="020B0503020204020204" pitchFamily="34" charset="0"/>
              </a:rPr>
              <a:t>Info and Data</a:t>
            </a:r>
          </a:p>
          <a:p>
            <a:pPr marL="800100" lvl="1" indent="-342900" algn="l">
              <a:spcBef>
                <a:spcPts val="1000"/>
              </a:spcBef>
              <a:buFont typeface="Wingdings" panose="05000000000000000000" pitchFamily="2" charset="2"/>
              <a:buChar char="§"/>
              <a:defRPr/>
            </a:pPr>
            <a:r>
              <a:rPr kumimoji="0" lang="en-US" sz="4000" b="0" i="0" u="none" strike="noStrike" kern="1200" cap="none" spc="0" normalizeH="0" baseline="0" noProof="0" dirty="0">
                <a:ln>
                  <a:noFill/>
                </a:ln>
                <a:solidFill>
                  <a:srgbClr val="5B9BD5">
                    <a:lumMod val="50000"/>
                  </a:srgbClr>
                </a:solidFill>
                <a:effectLst/>
                <a:uLnTx/>
                <a:uFillTx/>
                <a:latin typeface="Corbel" panose="020B0503020204020204" pitchFamily="34" charset="0"/>
              </a:rPr>
              <a:t>Preparing (now)</a:t>
            </a:r>
            <a:r>
              <a:rPr kumimoji="0" lang="en-US" sz="4000" b="0" i="0" u="none" strike="noStrike" kern="1200" cap="none" spc="0" normalizeH="0" noProof="0" dirty="0">
                <a:ln>
                  <a:noFill/>
                </a:ln>
                <a:solidFill>
                  <a:srgbClr val="5B9BD5">
                    <a:lumMod val="50000"/>
                  </a:srgbClr>
                </a:solidFill>
                <a:effectLst/>
                <a:uLnTx/>
                <a:uFillTx/>
                <a:latin typeface="Corbel" panose="020B0503020204020204" pitchFamily="34" charset="0"/>
              </a:rPr>
              <a:t> for the Gig | Disruptive Economy</a:t>
            </a:r>
          </a:p>
          <a:p>
            <a:pPr marL="800100" lvl="1" indent="-342900" algn="l">
              <a:spcBef>
                <a:spcPts val="1000"/>
              </a:spcBef>
              <a:buFont typeface="Wingdings" panose="05000000000000000000" pitchFamily="2" charset="2"/>
              <a:buChar char="§"/>
              <a:defRPr/>
            </a:pPr>
            <a:r>
              <a:rPr lang="en-US" sz="4000" baseline="0" dirty="0">
                <a:solidFill>
                  <a:srgbClr val="5B9BD5">
                    <a:lumMod val="50000"/>
                  </a:srgbClr>
                </a:solidFill>
                <a:latin typeface="Corbel" panose="020B0503020204020204" pitchFamily="34" charset="0"/>
              </a:rPr>
              <a:t>Critical</a:t>
            </a:r>
            <a:r>
              <a:rPr lang="en-US" sz="4000" dirty="0">
                <a:solidFill>
                  <a:srgbClr val="5B9BD5">
                    <a:lumMod val="50000"/>
                  </a:srgbClr>
                </a:solidFill>
                <a:latin typeface="Corbel" panose="020B0503020204020204" pitchFamily="34" charset="0"/>
              </a:rPr>
              <a:t> data sources for your planning and knowledge</a:t>
            </a:r>
          </a:p>
          <a:p>
            <a:pPr lvl="1" algn="l">
              <a:spcBef>
                <a:spcPts val="1000"/>
              </a:spcBef>
              <a:defRPr/>
            </a:pPr>
            <a:endParaRPr lang="en-US" sz="4000" dirty="0">
              <a:solidFill>
                <a:srgbClr val="5B9BD5">
                  <a:lumMod val="50000"/>
                </a:srgbClr>
              </a:solidFill>
              <a:latin typeface="Corbel" panose="020B0503020204020204" pitchFamily="34" charset="0"/>
            </a:endParaRPr>
          </a:p>
          <a:p>
            <a:pPr lvl="1" algn="l">
              <a:spcBef>
                <a:spcPts val="1000"/>
              </a:spcBef>
              <a:defRPr/>
            </a:pPr>
            <a:r>
              <a:rPr lang="en-US" sz="4000" dirty="0">
                <a:solidFill>
                  <a:srgbClr val="5B9BD5">
                    <a:lumMod val="50000"/>
                  </a:srgbClr>
                </a:solidFill>
                <a:latin typeface="Corbel" panose="020B0503020204020204" pitchFamily="34" charset="0"/>
              </a:rPr>
              <a:t>And, what I can partner, consult, collaborate with you on and support over the next few years.</a:t>
            </a:r>
          </a:p>
        </p:txBody>
      </p:sp>
    </p:spTree>
    <p:extLst>
      <p:ext uri="{BB962C8B-B14F-4D97-AF65-F5344CB8AC3E}">
        <p14:creationId xmlns:p14="http://schemas.microsoft.com/office/powerpoint/2010/main" val="1696163825"/>
      </p:ext>
    </p:extLst>
  </p:cSld>
  <p:clrMapOvr>
    <a:masterClrMapping/>
  </p:clrMapOvr>
  <p:transition spd="slow">
    <p:cove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10" descr="Home page of the Strong Workforce Program on the Doing What Matters website">
            <a:extLst>
              <a:ext uri="{FF2B5EF4-FFF2-40B4-BE49-F238E27FC236}">
                <a16:creationId xmlns:a16="http://schemas.microsoft.com/office/drawing/2014/main" id="{C8955B95-9CB5-AB4D-A6DD-CFA1AC15A5D8}"/>
              </a:ext>
              <a:ext uri="{C183D7F6-B498-43B3-948B-1728B52AA6E4}">
                <adec:decorative xmlns:adec="http://schemas.microsoft.com/office/drawing/2017/decorative" val="0"/>
              </a:ext>
            </a:extLst>
          </p:cNvPr>
          <p:cNvPicPr>
            <a:picLocks noChangeAspect="1"/>
          </p:cNvPicPr>
          <p:nvPr/>
        </p:nvPicPr>
        <p:blipFill rotWithShape="1">
          <a:blip r:embed="rId2"/>
          <a:srcRect r="382" b="37236"/>
          <a:stretch/>
        </p:blipFill>
        <p:spPr>
          <a:xfrm>
            <a:off x="0" y="1"/>
            <a:ext cx="13244052" cy="8598310"/>
          </a:xfrm>
          <a:prstGeom prst="rect">
            <a:avLst/>
          </a:prstGeom>
        </p:spPr>
      </p:pic>
    </p:spTree>
    <p:extLst>
      <p:ext uri="{BB962C8B-B14F-4D97-AF65-F5344CB8AC3E}">
        <p14:creationId xmlns:p14="http://schemas.microsoft.com/office/powerpoint/2010/main" val="1467983668"/>
      </p:ext>
    </p:extLst>
  </p:cSld>
  <p:clrMapOvr>
    <a:masterClrMapping/>
  </p:clrMapOvr>
  <p:transition spd="slow">
    <p:cove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10" descr="Home page of the Strong Workforce Program on the Doing What Matters website">
            <a:extLst>
              <a:ext uri="{FF2B5EF4-FFF2-40B4-BE49-F238E27FC236}">
                <a16:creationId xmlns:a16="http://schemas.microsoft.com/office/drawing/2014/main" id="{C8955B95-9CB5-AB4D-A6DD-CFA1AC15A5D8}"/>
              </a:ext>
              <a:ext uri="{C183D7F6-B498-43B3-948B-1728B52AA6E4}">
                <adec:decorative xmlns:adec="http://schemas.microsoft.com/office/drawing/2017/decorative" val="0"/>
              </a:ext>
            </a:extLst>
          </p:cNvPr>
          <p:cNvPicPr>
            <a:picLocks noChangeAspect="1"/>
          </p:cNvPicPr>
          <p:nvPr/>
        </p:nvPicPr>
        <p:blipFill rotWithShape="1">
          <a:blip r:embed="rId2"/>
          <a:srcRect l="-174" t="62464" r="1"/>
          <a:stretch/>
        </p:blipFill>
        <p:spPr>
          <a:xfrm>
            <a:off x="1" y="1607575"/>
            <a:ext cx="13004800" cy="6916994"/>
          </a:xfrm>
          <a:prstGeom prst="rect">
            <a:avLst/>
          </a:prstGeom>
        </p:spPr>
      </p:pic>
    </p:spTree>
    <p:extLst>
      <p:ext uri="{BB962C8B-B14F-4D97-AF65-F5344CB8AC3E}">
        <p14:creationId xmlns:p14="http://schemas.microsoft.com/office/powerpoint/2010/main" val="3826531271"/>
      </p:ext>
    </p:extLst>
  </p:cSld>
  <p:clrMapOvr>
    <a:masterClrMapping/>
  </p:clrMapOvr>
  <p:transition spd="slow">
    <p:cove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3.png"/>
          <p:cNvPicPr>
            <a:picLocks noChangeAspect="1"/>
          </p:cNvPicPr>
          <p:nvPr/>
        </p:nvPicPr>
        <p:blipFill>
          <a:blip r:embed="rId3">
            <a:extLst/>
          </a:blip>
          <a:stretch>
            <a:fillRect/>
          </a:stretch>
        </p:blipFill>
        <p:spPr>
          <a:xfrm>
            <a:off x="1624" y="0"/>
            <a:ext cx="13001551" cy="9753600"/>
          </a:xfrm>
          <a:prstGeom prst="rect">
            <a:avLst/>
          </a:prstGeom>
          <a:ln w="12700">
            <a:miter lim="400000"/>
          </a:ln>
        </p:spPr>
      </p:pic>
      <p:sp>
        <p:nvSpPr>
          <p:cNvPr id="5" name="TextBox 4"/>
          <p:cNvSpPr txBox="1"/>
          <p:nvPr/>
        </p:nvSpPr>
        <p:spPr>
          <a:xfrm>
            <a:off x="261257" y="8674249"/>
            <a:ext cx="3474720" cy="3795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sz="2500" b="1">
                <a:solidFill>
                  <a:srgbClr val="53585F"/>
                </a:solidFill>
                <a:latin typeface="Arial"/>
                <a:ea typeface="Arial"/>
                <a:cs typeface="Arial"/>
                <a:sym typeface="Arial"/>
              </a:defRPr>
            </a:pPr>
            <a:r>
              <a:rPr kumimoji="0" lang="en-US" sz="1800" b="1" i="0" u="none" strike="noStrike" kern="1200" cap="none" spc="0" normalizeH="0" baseline="0" noProof="0" dirty="0">
                <a:ln>
                  <a:noFill/>
                </a:ln>
                <a:solidFill>
                  <a:prstClr val="white"/>
                </a:solidFill>
                <a:effectLst/>
                <a:uLnTx/>
                <a:uFillTx/>
                <a:latin typeface="Arial"/>
                <a:cs typeface="Arial"/>
                <a:sym typeface="Arial"/>
              </a:rPr>
              <a:t>doingwhatmatters.</a:t>
            </a:r>
            <a:r>
              <a:rPr kumimoji="0" lang="en-US" sz="1800" b="1" i="0" u="none" strike="noStrike" kern="1200" cap="none" spc="0" normalizeH="0" baseline="0" noProof="0" dirty="0">
                <a:ln>
                  <a:noFill/>
                </a:ln>
                <a:solidFill>
                  <a:srgbClr val="FBAB18"/>
                </a:solidFill>
                <a:effectLst/>
                <a:uLnTx/>
                <a:uFillTx/>
                <a:latin typeface="Arial"/>
                <a:cs typeface="Arial"/>
                <a:sym typeface="Arial"/>
              </a:rPr>
              <a:t>cccco.edu</a:t>
            </a:r>
          </a:p>
        </p:txBody>
      </p:sp>
      <p:sp>
        <p:nvSpPr>
          <p:cNvPr id="8" name="Rectangle 7"/>
          <p:cNvSpPr/>
          <p:nvPr/>
        </p:nvSpPr>
        <p:spPr>
          <a:xfrm>
            <a:off x="3735977" y="7902492"/>
            <a:ext cx="6412653" cy="461665"/>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hlinkClick r:id="rId4"/>
              </a:rPr>
              <a:t>http://doingwhatmatters.cccco.edu/Contact.aspx</a:t>
            </a:r>
            <a:r>
              <a:rPr kumimoji="0" lang="en-US" sz="2400" b="0" i="0" u="none" strike="noStrike" kern="1200" cap="none" spc="0" normalizeH="0" baseline="0" noProof="0" dirty="0">
                <a:ln>
                  <a:noFill/>
                </a:ln>
                <a:solidFill>
                  <a:prstClr val="black"/>
                </a:solidFill>
                <a:effectLst/>
                <a:uLnTx/>
                <a:uFillTx/>
                <a:latin typeface="Calibri"/>
                <a:ea typeface="+mn-ea"/>
                <a:cs typeface="+mn-cs"/>
              </a:rPr>
              <a:t> </a:t>
            </a:r>
          </a:p>
        </p:txBody>
      </p:sp>
      <p:graphicFrame>
        <p:nvGraphicFramePr>
          <p:cNvPr id="10" name="Table 9"/>
          <p:cNvGraphicFramePr>
            <a:graphicFrameLocks noGrp="1"/>
          </p:cNvGraphicFramePr>
          <p:nvPr>
            <p:extLst>
              <p:ext uri="{D42A27DB-BD31-4B8C-83A1-F6EECF244321}">
                <p14:modId xmlns:p14="http://schemas.microsoft.com/office/powerpoint/2010/main" val="1292630600"/>
              </p:ext>
            </p:extLst>
          </p:nvPr>
        </p:nvGraphicFramePr>
        <p:xfrm>
          <a:off x="894642" y="2338143"/>
          <a:ext cx="11215513" cy="5730240"/>
        </p:xfrm>
        <a:graphic>
          <a:graphicData uri="http://schemas.openxmlformats.org/drawingml/2006/table">
            <a:tbl>
              <a:tblPr firstRow="1" bandRow="1"/>
              <a:tblGrid>
                <a:gridCol w="7584949">
                  <a:extLst>
                    <a:ext uri="{9D8B030D-6E8A-4147-A177-3AD203B41FA5}">
                      <a16:colId xmlns:a16="http://schemas.microsoft.com/office/drawing/2014/main" val="3553127273"/>
                    </a:ext>
                  </a:extLst>
                </a:gridCol>
                <a:gridCol w="3630564">
                  <a:extLst>
                    <a:ext uri="{9D8B030D-6E8A-4147-A177-3AD203B41FA5}">
                      <a16:colId xmlns:a16="http://schemas.microsoft.com/office/drawing/2014/main" val="716635623"/>
                    </a:ext>
                  </a:extLst>
                </a:gridCol>
              </a:tblGrid>
              <a:tr h="671931">
                <a:tc>
                  <a:txBody>
                    <a:bodyPr/>
                    <a:lstStyle>
                      <a:lvl1pPr marL="0" marR="0" indent="0" algn="ctr" defTabSz="584200" rtl="0" latinLnBrk="0">
                        <a:lnSpc>
                          <a:spcPct val="100000"/>
                        </a:lnSpc>
                        <a:spcBef>
                          <a:spcPts val="0"/>
                        </a:spcBef>
                        <a:spcAft>
                          <a:spcPts val="0"/>
                        </a:spcAft>
                        <a:buClrTx/>
                        <a:buSzTx/>
                        <a:buFontTx/>
                        <a:buNone/>
                        <a:tabLst/>
                        <a:defRPr sz="1800" b="1" i="0" u="none" strike="noStrike" cap="none" spc="0" baseline="0">
                          <a:ln>
                            <a:noFill/>
                          </a:ln>
                          <a:solidFill>
                            <a:schemeClr val="lt1"/>
                          </a:solidFill>
                          <a:uFillTx/>
                          <a:latin typeface="Calibri"/>
                          <a:sym typeface="Helvetica Light"/>
                        </a:defRPr>
                      </a:lvl1pPr>
                      <a:lvl2pPr marL="0" marR="0" indent="0" algn="ctr" defTabSz="584200" rtl="0" latinLnBrk="0">
                        <a:lnSpc>
                          <a:spcPct val="100000"/>
                        </a:lnSpc>
                        <a:spcBef>
                          <a:spcPts val="0"/>
                        </a:spcBef>
                        <a:spcAft>
                          <a:spcPts val="0"/>
                        </a:spcAft>
                        <a:buClrTx/>
                        <a:buSzTx/>
                        <a:buFontTx/>
                        <a:buNone/>
                        <a:tabLst/>
                        <a:defRPr sz="1800" b="1" i="0" u="none" strike="noStrike" cap="none" spc="0" baseline="0">
                          <a:ln>
                            <a:noFill/>
                          </a:ln>
                          <a:solidFill>
                            <a:schemeClr val="lt1"/>
                          </a:solidFill>
                          <a:uFillTx/>
                          <a:latin typeface="Calibri"/>
                          <a:sym typeface="Helvetica Light"/>
                        </a:defRPr>
                      </a:lvl2pPr>
                      <a:lvl3pPr marL="0" marR="0" indent="0" algn="ctr" defTabSz="584200" rtl="0" latinLnBrk="0">
                        <a:lnSpc>
                          <a:spcPct val="100000"/>
                        </a:lnSpc>
                        <a:spcBef>
                          <a:spcPts val="0"/>
                        </a:spcBef>
                        <a:spcAft>
                          <a:spcPts val="0"/>
                        </a:spcAft>
                        <a:buClrTx/>
                        <a:buSzTx/>
                        <a:buFontTx/>
                        <a:buNone/>
                        <a:tabLst/>
                        <a:defRPr sz="1800" b="1" i="0" u="none" strike="noStrike" cap="none" spc="0" baseline="0">
                          <a:ln>
                            <a:noFill/>
                          </a:ln>
                          <a:solidFill>
                            <a:schemeClr val="lt1"/>
                          </a:solidFill>
                          <a:uFillTx/>
                          <a:latin typeface="Calibri"/>
                          <a:sym typeface="Helvetica Light"/>
                        </a:defRPr>
                      </a:lvl3pPr>
                      <a:lvl4pPr marL="0" marR="0" indent="0" algn="ctr" defTabSz="584200" rtl="0" latinLnBrk="0">
                        <a:lnSpc>
                          <a:spcPct val="100000"/>
                        </a:lnSpc>
                        <a:spcBef>
                          <a:spcPts val="0"/>
                        </a:spcBef>
                        <a:spcAft>
                          <a:spcPts val="0"/>
                        </a:spcAft>
                        <a:buClrTx/>
                        <a:buSzTx/>
                        <a:buFontTx/>
                        <a:buNone/>
                        <a:tabLst/>
                        <a:defRPr sz="1800" b="1" i="0" u="none" strike="noStrike" cap="none" spc="0" baseline="0">
                          <a:ln>
                            <a:noFill/>
                          </a:ln>
                          <a:solidFill>
                            <a:schemeClr val="lt1"/>
                          </a:solidFill>
                          <a:uFillTx/>
                          <a:latin typeface="Calibri"/>
                          <a:sym typeface="Helvetica Light"/>
                        </a:defRPr>
                      </a:lvl4pPr>
                      <a:lvl5pPr marL="0" marR="0" indent="0" algn="ctr" defTabSz="584200" rtl="0" latinLnBrk="0">
                        <a:lnSpc>
                          <a:spcPct val="100000"/>
                        </a:lnSpc>
                        <a:spcBef>
                          <a:spcPts val="0"/>
                        </a:spcBef>
                        <a:spcAft>
                          <a:spcPts val="0"/>
                        </a:spcAft>
                        <a:buClrTx/>
                        <a:buSzTx/>
                        <a:buFontTx/>
                        <a:buNone/>
                        <a:tabLst/>
                        <a:defRPr sz="1800" b="1" i="0" u="none" strike="noStrike" cap="none" spc="0" baseline="0">
                          <a:ln>
                            <a:noFill/>
                          </a:ln>
                          <a:solidFill>
                            <a:schemeClr val="lt1"/>
                          </a:solidFill>
                          <a:uFillTx/>
                          <a:latin typeface="Calibri"/>
                          <a:sym typeface="Helvetica Light"/>
                        </a:defRPr>
                      </a:lvl5pPr>
                      <a:lvl6pPr marL="0" marR="0" indent="0" algn="ctr" defTabSz="584200" rtl="0" latinLnBrk="0">
                        <a:lnSpc>
                          <a:spcPct val="100000"/>
                        </a:lnSpc>
                        <a:spcBef>
                          <a:spcPts val="0"/>
                        </a:spcBef>
                        <a:spcAft>
                          <a:spcPts val="0"/>
                        </a:spcAft>
                        <a:buClrTx/>
                        <a:buSzTx/>
                        <a:buFontTx/>
                        <a:buNone/>
                        <a:tabLst/>
                        <a:defRPr sz="1800" b="1" i="0" u="none" strike="noStrike" cap="none" spc="0" baseline="0">
                          <a:ln>
                            <a:noFill/>
                          </a:ln>
                          <a:solidFill>
                            <a:schemeClr val="lt1"/>
                          </a:solidFill>
                          <a:uFillTx/>
                          <a:latin typeface="Calibri"/>
                          <a:sym typeface="Helvetica Light"/>
                        </a:defRPr>
                      </a:lvl6pPr>
                      <a:lvl7pPr marL="0" marR="0" indent="0" algn="ctr" defTabSz="584200" rtl="0" latinLnBrk="0">
                        <a:lnSpc>
                          <a:spcPct val="100000"/>
                        </a:lnSpc>
                        <a:spcBef>
                          <a:spcPts val="0"/>
                        </a:spcBef>
                        <a:spcAft>
                          <a:spcPts val="0"/>
                        </a:spcAft>
                        <a:buClrTx/>
                        <a:buSzTx/>
                        <a:buFontTx/>
                        <a:buNone/>
                        <a:tabLst/>
                        <a:defRPr sz="1800" b="1" i="0" u="none" strike="noStrike" cap="none" spc="0" baseline="0">
                          <a:ln>
                            <a:noFill/>
                          </a:ln>
                          <a:solidFill>
                            <a:schemeClr val="lt1"/>
                          </a:solidFill>
                          <a:uFillTx/>
                          <a:latin typeface="Calibri"/>
                          <a:sym typeface="Helvetica Light"/>
                        </a:defRPr>
                      </a:lvl7pPr>
                      <a:lvl8pPr marL="0" marR="0" indent="0" algn="ctr" defTabSz="584200" rtl="0" latinLnBrk="0">
                        <a:lnSpc>
                          <a:spcPct val="100000"/>
                        </a:lnSpc>
                        <a:spcBef>
                          <a:spcPts val="0"/>
                        </a:spcBef>
                        <a:spcAft>
                          <a:spcPts val="0"/>
                        </a:spcAft>
                        <a:buClrTx/>
                        <a:buSzTx/>
                        <a:buFontTx/>
                        <a:buNone/>
                        <a:tabLst/>
                        <a:defRPr sz="1800" b="1" i="0" u="none" strike="noStrike" cap="none" spc="0" baseline="0">
                          <a:ln>
                            <a:noFill/>
                          </a:ln>
                          <a:solidFill>
                            <a:schemeClr val="lt1"/>
                          </a:solidFill>
                          <a:uFillTx/>
                          <a:latin typeface="Calibri"/>
                          <a:sym typeface="Helvetica Light"/>
                        </a:defRPr>
                      </a:lvl8pPr>
                      <a:lvl9pPr marL="0" marR="0" indent="0" algn="ctr" defTabSz="584200" rtl="0" latinLnBrk="0">
                        <a:lnSpc>
                          <a:spcPct val="100000"/>
                        </a:lnSpc>
                        <a:spcBef>
                          <a:spcPts val="0"/>
                        </a:spcBef>
                        <a:spcAft>
                          <a:spcPts val="0"/>
                        </a:spcAft>
                        <a:buClrTx/>
                        <a:buSzTx/>
                        <a:buFontTx/>
                        <a:buNone/>
                        <a:tabLst/>
                        <a:defRPr sz="1800" b="1" i="0" u="none" strike="noStrike" cap="none" spc="0" baseline="0">
                          <a:ln>
                            <a:noFill/>
                          </a:ln>
                          <a:solidFill>
                            <a:schemeClr val="lt1"/>
                          </a:solidFill>
                          <a:uFillTx/>
                          <a:latin typeface="Calibri"/>
                          <a:sym typeface="Helvetica Light"/>
                        </a:defRPr>
                      </a:lvl9pPr>
                    </a:lstStyle>
                    <a:p>
                      <a:pPr algn="l"/>
                      <a:r>
                        <a:rPr lang="en-US" sz="4000" b="0" dirty="0">
                          <a:effectLst>
                            <a:outerShdw blurRad="38100" dist="38100" dir="2700000" algn="tl">
                              <a:srgbClr val="000000">
                                <a:alpha val="43137"/>
                              </a:srgbClr>
                            </a:outerShdw>
                          </a:effectLst>
                        </a:rPr>
                        <a:t>Sector</a:t>
                      </a:r>
                    </a:p>
                  </a:txBody>
                  <a:tcPr>
                    <a:lnL>
                      <a:noFill/>
                    </a:lnL>
                    <a:lnR>
                      <a:noFill/>
                    </a:lnR>
                    <a:lnT w="25400" cmpd="sng">
                      <a:solidFill>
                        <a:sysClr val="windowText" lastClr="000000"/>
                      </a:solidFill>
                    </a:lnT>
                    <a:lnB w="25400" cmpd="sng">
                      <a:solidFill>
                        <a:sysClr val="windowText" lastClr="000000"/>
                      </a:solidFill>
                    </a:lnB>
                    <a:lnTlToBr w="12700" cmpd="sng">
                      <a:noFill/>
                      <a:prstDash val="solid"/>
                    </a:lnTlToBr>
                    <a:lnBlToTr w="12700" cmpd="sng">
                      <a:noFill/>
                      <a:prstDash val="solid"/>
                    </a:lnBlToTr>
                    <a:solidFill>
                      <a:srgbClr val="4BACC6"/>
                    </a:solidFill>
                  </a:tcPr>
                </a:tc>
                <a:tc>
                  <a:txBody>
                    <a:bodyPr/>
                    <a:lstStyle>
                      <a:lvl1pPr marL="0" marR="0" indent="0" algn="ctr" defTabSz="584200" rtl="0" latinLnBrk="0">
                        <a:lnSpc>
                          <a:spcPct val="100000"/>
                        </a:lnSpc>
                        <a:spcBef>
                          <a:spcPts val="0"/>
                        </a:spcBef>
                        <a:spcAft>
                          <a:spcPts val="0"/>
                        </a:spcAft>
                        <a:buClrTx/>
                        <a:buSzTx/>
                        <a:buFontTx/>
                        <a:buNone/>
                        <a:tabLst/>
                        <a:defRPr sz="1800" b="1" i="0" u="none" strike="noStrike" cap="none" spc="0" baseline="0">
                          <a:ln>
                            <a:noFill/>
                          </a:ln>
                          <a:solidFill>
                            <a:schemeClr val="lt1"/>
                          </a:solidFill>
                          <a:uFillTx/>
                          <a:latin typeface="Calibri"/>
                          <a:sym typeface="Helvetica Light"/>
                        </a:defRPr>
                      </a:lvl1pPr>
                      <a:lvl2pPr marL="0" marR="0" indent="0" algn="ctr" defTabSz="584200" rtl="0" latinLnBrk="0">
                        <a:lnSpc>
                          <a:spcPct val="100000"/>
                        </a:lnSpc>
                        <a:spcBef>
                          <a:spcPts val="0"/>
                        </a:spcBef>
                        <a:spcAft>
                          <a:spcPts val="0"/>
                        </a:spcAft>
                        <a:buClrTx/>
                        <a:buSzTx/>
                        <a:buFontTx/>
                        <a:buNone/>
                        <a:tabLst/>
                        <a:defRPr sz="1800" b="1" i="0" u="none" strike="noStrike" cap="none" spc="0" baseline="0">
                          <a:ln>
                            <a:noFill/>
                          </a:ln>
                          <a:solidFill>
                            <a:schemeClr val="lt1"/>
                          </a:solidFill>
                          <a:uFillTx/>
                          <a:latin typeface="Calibri"/>
                          <a:sym typeface="Helvetica Light"/>
                        </a:defRPr>
                      </a:lvl2pPr>
                      <a:lvl3pPr marL="0" marR="0" indent="0" algn="ctr" defTabSz="584200" rtl="0" latinLnBrk="0">
                        <a:lnSpc>
                          <a:spcPct val="100000"/>
                        </a:lnSpc>
                        <a:spcBef>
                          <a:spcPts val="0"/>
                        </a:spcBef>
                        <a:spcAft>
                          <a:spcPts val="0"/>
                        </a:spcAft>
                        <a:buClrTx/>
                        <a:buSzTx/>
                        <a:buFontTx/>
                        <a:buNone/>
                        <a:tabLst/>
                        <a:defRPr sz="1800" b="1" i="0" u="none" strike="noStrike" cap="none" spc="0" baseline="0">
                          <a:ln>
                            <a:noFill/>
                          </a:ln>
                          <a:solidFill>
                            <a:schemeClr val="lt1"/>
                          </a:solidFill>
                          <a:uFillTx/>
                          <a:latin typeface="Calibri"/>
                          <a:sym typeface="Helvetica Light"/>
                        </a:defRPr>
                      </a:lvl3pPr>
                      <a:lvl4pPr marL="0" marR="0" indent="0" algn="ctr" defTabSz="584200" rtl="0" latinLnBrk="0">
                        <a:lnSpc>
                          <a:spcPct val="100000"/>
                        </a:lnSpc>
                        <a:spcBef>
                          <a:spcPts val="0"/>
                        </a:spcBef>
                        <a:spcAft>
                          <a:spcPts val="0"/>
                        </a:spcAft>
                        <a:buClrTx/>
                        <a:buSzTx/>
                        <a:buFontTx/>
                        <a:buNone/>
                        <a:tabLst/>
                        <a:defRPr sz="1800" b="1" i="0" u="none" strike="noStrike" cap="none" spc="0" baseline="0">
                          <a:ln>
                            <a:noFill/>
                          </a:ln>
                          <a:solidFill>
                            <a:schemeClr val="lt1"/>
                          </a:solidFill>
                          <a:uFillTx/>
                          <a:latin typeface="Calibri"/>
                          <a:sym typeface="Helvetica Light"/>
                        </a:defRPr>
                      </a:lvl4pPr>
                      <a:lvl5pPr marL="0" marR="0" indent="0" algn="ctr" defTabSz="584200" rtl="0" latinLnBrk="0">
                        <a:lnSpc>
                          <a:spcPct val="100000"/>
                        </a:lnSpc>
                        <a:spcBef>
                          <a:spcPts val="0"/>
                        </a:spcBef>
                        <a:spcAft>
                          <a:spcPts val="0"/>
                        </a:spcAft>
                        <a:buClrTx/>
                        <a:buSzTx/>
                        <a:buFontTx/>
                        <a:buNone/>
                        <a:tabLst/>
                        <a:defRPr sz="1800" b="1" i="0" u="none" strike="noStrike" cap="none" spc="0" baseline="0">
                          <a:ln>
                            <a:noFill/>
                          </a:ln>
                          <a:solidFill>
                            <a:schemeClr val="lt1"/>
                          </a:solidFill>
                          <a:uFillTx/>
                          <a:latin typeface="Calibri"/>
                          <a:sym typeface="Helvetica Light"/>
                        </a:defRPr>
                      </a:lvl5pPr>
                      <a:lvl6pPr marL="0" marR="0" indent="0" algn="ctr" defTabSz="584200" rtl="0" latinLnBrk="0">
                        <a:lnSpc>
                          <a:spcPct val="100000"/>
                        </a:lnSpc>
                        <a:spcBef>
                          <a:spcPts val="0"/>
                        </a:spcBef>
                        <a:spcAft>
                          <a:spcPts val="0"/>
                        </a:spcAft>
                        <a:buClrTx/>
                        <a:buSzTx/>
                        <a:buFontTx/>
                        <a:buNone/>
                        <a:tabLst/>
                        <a:defRPr sz="1800" b="1" i="0" u="none" strike="noStrike" cap="none" spc="0" baseline="0">
                          <a:ln>
                            <a:noFill/>
                          </a:ln>
                          <a:solidFill>
                            <a:schemeClr val="lt1"/>
                          </a:solidFill>
                          <a:uFillTx/>
                          <a:latin typeface="Calibri"/>
                          <a:sym typeface="Helvetica Light"/>
                        </a:defRPr>
                      </a:lvl6pPr>
                      <a:lvl7pPr marL="0" marR="0" indent="0" algn="ctr" defTabSz="584200" rtl="0" latinLnBrk="0">
                        <a:lnSpc>
                          <a:spcPct val="100000"/>
                        </a:lnSpc>
                        <a:spcBef>
                          <a:spcPts val="0"/>
                        </a:spcBef>
                        <a:spcAft>
                          <a:spcPts val="0"/>
                        </a:spcAft>
                        <a:buClrTx/>
                        <a:buSzTx/>
                        <a:buFontTx/>
                        <a:buNone/>
                        <a:tabLst/>
                        <a:defRPr sz="1800" b="1" i="0" u="none" strike="noStrike" cap="none" spc="0" baseline="0">
                          <a:ln>
                            <a:noFill/>
                          </a:ln>
                          <a:solidFill>
                            <a:schemeClr val="lt1"/>
                          </a:solidFill>
                          <a:uFillTx/>
                          <a:latin typeface="Calibri"/>
                          <a:sym typeface="Helvetica Light"/>
                        </a:defRPr>
                      </a:lvl7pPr>
                      <a:lvl8pPr marL="0" marR="0" indent="0" algn="ctr" defTabSz="584200" rtl="0" latinLnBrk="0">
                        <a:lnSpc>
                          <a:spcPct val="100000"/>
                        </a:lnSpc>
                        <a:spcBef>
                          <a:spcPts val="0"/>
                        </a:spcBef>
                        <a:spcAft>
                          <a:spcPts val="0"/>
                        </a:spcAft>
                        <a:buClrTx/>
                        <a:buSzTx/>
                        <a:buFontTx/>
                        <a:buNone/>
                        <a:tabLst/>
                        <a:defRPr sz="1800" b="1" i="0" u="none" strike="noStrike" cap="none" spc="0" baseline="0">
                          <a:ln>
                            <a:noFill/>
                          </a:ln>
                          <a:solidFill>
                            <a:schemeClr val="lt1"/>
                          </a:solidFill>
                          <a:uFillTx/>
                          <a:latin typeface="Calibri"/>
                          <a:sym typeface="Helvetica Light"/>
                        </a:defRPr>
                      </a:lvl8pPr>
                      <a:lvl9pPr marL="0" marR="0" indent="0" algn="ctr" defTabSz="584200" rtl="0" latinLnBrk="0">
                        <a:lnSpc>
                          <a:spcPct val="100000"/>
                        </a:lnSpc>
                        <a:spcBef>
                          <a:spcPts val="0"/>
                        </a:spcBef>
                        <a:spcAft>
                          <a:spcPts val="0"/>
                        </a:spcAft>
                        <a:buClrTx/>
                        <a:buSzTx/>
                        <a:buFontTx/>
                        <a:buNone/>
                        <a:tabLst/>
                        <a:defRPr sz="1800" b="1" i="0" u="none" strike="noStrike" cap="none" spc="0" baseline="0">
                          <a:ln>
                            <a:noFill/>
                          </a:ln>
                          <a:solidFill>
                            <a:schemeClr val="lt1"/>
                          </a:solidFill>
                          <a:uFillTx/>
                          <a:latin typeface="Calibri"/>
                          <a:sym typeface="Helvetica Light"/>
                        </a:defRPr>
                      </a:lvl9pPr>
                    </a:lstStyle>
                    <a:p>
                      <a:r>
                        <a:rPr lang="en-US" sz="4000" b="0" dirty="0">
                          <a:effectLst>
                            <a:outerShdw blurRad="38100" dist="38100" dir="2700000" algn="tl">
                              <a:srgbClr val="000000">
                                <a:alpha val="43137"/>
                              </a:srgbClr>
                            </a:outerShdw>
                          </a:effectLst>
                        </a:rPr>
                        <a:t>Sector Navigator</a:t>
                      </a:r>
                    </a:p>
                  </a:txBody>
                  <a:tcPr>
                    <a:lnL>
                      <a:noFill/>
                    </a:lnL>
                    <a:lnR>
                      <a:noFill/>
                    </a:lnR>
                    <a:lnT w="25400" cmpd="sng">
                      <a:solidFill>
                        <a:sysClr val="windowText" lastClr="000000"/>
                      </a:solidFill>
                    </a:lnT>
                    <a:lnB w="25400" cmpd="sng">
                      <a:solidFill>
                        <a:sysClr val="windowText" lastClr="000000"/>
                      </a:solidFill>
                    </a:lnB>
                    <a:lnTlToBr w="12700" cmpd="sng">
                      <a:noFill/>
                      <a:prstDash val="solid"/>
                    </a:lnTlToBr>
                    <a:lnBlToTr w="12700" cmpd="sng">
                      <a:noFill/>
                      <a:prstDash val="solid"/>
                    </a:lnBlToTr>
                    <a:solidFill>
                      <a:srgbClr val="4BACC6"/>
                    </a:solidFill>
                  </a:tcPr>
                </a:tc>
                <a:extLst>
                  <a:ext uri="{0D108BD9-81ED-4DB2-BD59-A6C34878D82A}">
                    <a16:rowId xmlns:a16="http://schemas.microsoft.com/office/drawing/2014/main" val="1126487719"/>
                  </a:ext>
                </a:extLst>
              </a:tr>
              <a:tr h="430271">
                <a:tc>
                  <a:txBody>
                    <a:bodyPr/>
                    <a:lstStyle>
                      <a:lvl1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Helvetica Light"/>
                        </a:defRPr>
                      </a:lvl1pPr>
                      <a:lvl2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Helvetica Light"/>
                        </a:defRPr>
                      </a:lvl2pPr>
                      <a:lvl3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Helvetica Light"/>
                        </a:defRPr>
                      </a:lvl3pPr>
                      <a:lvl4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Helvetica Light"/>
                        </a:defRPr>
                      </a:lvl4pPr>
                      <a:lvl5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Helvetica Light"/>
                        </a:defRPr>
                      </a:lvl5pPr>
                      <a:lvl6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Helvetica Light"/>
                        </a:defRPr>
                      </a:lvl6pPr>
                      <a:lvl7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Helvetica Light"/>
                        </a:defRPr>
                      </a:lvl7pPr>
                      <a:lvl8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Helvetica Light"/>
                        </a:defRPr>
                      </a:lvl8pPr>
                      <a:lvl9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Helvetica Light"/>
                        </a:defRPr>
                      </a:lvl9pPr>
                    </a:lstStyle>
                    <a:p>
                      <a:pPr algn="l"/>
                      <a:r>
                        <a:rPr lang="en-US" sz="2400" dirty="0"/>
                        <a:t>Advanced Manufacturing</a:t>
                      </a:r>
                    </a:p>
                  </a:txBody>
                  <a:tcPr>
                    <a:lnL>
                      <a:noFill/>
                    </a:lnL>
                    <a:lnR>
                      <a:noFill/>
                    </a:lnR>
                    <a:lnT w="25400" cmpd="sng">
                      <a:solidFill>
                        <a:sysClr val="windowText" lastClr="000000"/>
                      </a:solidFill>
                    </a:lnT>
                    <a:lnB>
                      <a:noFill/>
                    </a:lnB>
                    <a:lnTlToBr w="12700" cmpd="sng">
                      <a:noFill/>
                      <a:prstDash val="solid"/>
                    </a:lnTlToBr>
                    <a:lnBlToTr w="12700" cmpd="sng">
                      <a:noFill/>
                      <a:prstDash val="solid"/>
                    </a:lnBlToTr>
                    <a:solidFill>
                      <a:sysClr val="windowText" lastClr="000000">
                        <a:tint val="20000"/>
                      </a:sysClr>
                    </a:solidFill>
                  </a:tcPr>
                </a:tc>
                <a:tc>
                  <a:txBody>
                    <a:bodyPr/>
                    <a:lstStyle>
                      <a:lvl1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Helvetica Light"/>
                        </a:defRPr>
                      </a:lvl1pPr>
                      <a:lvl2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Helvetica Light"/>
                        </a:defRPr>
                      </a:lvl2pPr>
                      <a:lvl3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Helvetica Light"/>
                        </a:defRPr>
                      </a:lvl3pPr>
                      <a:lvl4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Helvetica Light"/>
                        </a:defRPr>
                      </a:lvl4pPr>
                      <a:lvl5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Helvetica Light"/>
                        </a:defRPr>
                      </a:lvl5pPr>
                      <a:lvl6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Helvetica Light"/>
                        </a:defRPr>
                      </a:lvl6pPr>
                      <a:lvl7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Helvetica Light"/>
                        </a:defRPr>
                      </a:lvl7pPr>
                      <a:lvl8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Helvetica Light"/>
                        </a:defRPr>
                      </a:lvl8pPr>
                      <a:lvl9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Helvetica Light"/>
                        </a:defRPr>
                      </a:lvl9pPr>
                    </a:lstStyle>
                    <a:p>
                      <a:r>
                        <a:rPr lang="en-US" sz="2400" dirty="0"/>
                        <a:t>Gurminder Sangha</a:t>
                      </a:r>
                    </a:p>
                  </a:txBody>
                  <a:tcPr>
                    <a:lnL>
                      <a:noFill/>
                    </a:lnL>
                    <a:lnR>
                      <a:noFill/>
                    </a:lnR>
                    <a:lnT w="25400" cmpd="sng">
                      <a:solidFill>
                        <a:sysClr val="windowText" lastClr="000000"/>
                      </a:solidFill>
                    </a:lnT>
                    <a:lnB>
                      <a:noFill/>
                    </a:lnB>
                    <a:lnTlToBr w="12700" cmpd="sng">
                      <a:noFill/>
                      <a:prstDash val="solid"/>
                    </a:lnTlToBr>
                    <a:lnBlToTr w="12700" cmpd="sng">
                      <a:noFill/>
                      <a:prstDash val="solid"/>
                    </a:lnBlToTr>
                    <a:solidFill>
                      <a:sysClr val="windowText" lastClr="000000">
                        <a:tint val="20000"/>
                      </a:sysClr>
                    </a:solidFill>
                  </a:tcPr>
                </a:tc>
                <a:extLst>
                  <a:ext uri="{0D108BD9-81ED-4DB2-BD59-A6C34878D82A}">
                    <a16:rowId xmlns:a16="http://schemas.microsoft.com/office/drawing/2014/main" val="450035649"/>
                  </a:ext>
                </a:extLst>
              </a:tr>
              <a:tr h="430271">
                <a:tc>
                  <a:txBody>
                    <a:bodyPr/>
                    <a:lstStyle>
                      <a:lvl1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Helvetica Light"/>
                        </a:defRPr>
                      </a:lvl1pPr>
                      <a:lvl2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Helvetica Light"/>
                        </a:defRPr>
                      </a:lvl2pPr>
                      <a:lvl3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Helvetica Light"/>
                        </a:defRPr>
                      </a:lvl3pPr>
                      <a:lvl4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Helvetica Light"/>
                        </a:defRPr>
                      </a:lvl4pPr>
                      <a:lvl5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Helvetica Light"/>
                        </a:defRPr>
                      </a:lvl5pPr>
                      <a:lvl6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Helvetica Light"/>
                        </a:defRPr>
                      </a:lvl6pPr>
                      <a:lvl7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Helvetica Light"/>
                        </a:defRPr>
                      </a:lvl7pPr>
                      <a:lvl8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Helvetica Light"/>
                        </a:defRPr>
                      </a:lvl8pPr>
                      <a:lvl9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Helvetica Light"/>
                        </a:defRPr>
                      </a:lvl9pPr>
                    </a:lstStyle>
                    <a:p>
                      <a:pPr algn="l"/>
                      <a:r>
                        <a:rPr lang="en-US" sz="2400" dirty="0"/>
                        <a:t>Advanced Transportation and Renewables</a:t>
                      </a:r>
                    </a:p>
                  </a:txBody>
                  <a:tcPr>
                    <a:lnL>
                      <a:noFill/>
                    </a:lnL>
                    <a:lnR>
                      <a:noFill/>
                    </a:lnR>
                    <a:lnT>
                      <a:noFill/>
                    </a:lnT>
                    <a:lnB>
                      <a:noFill/>
                    </a:lnB>
                    <a:lnTlToBr w="12700" cmpd="sng">
                      <a:noFill/>
                      <a:prstDash val="solid"/>
                    </a:lnTlToBr>
                    <a:lnBlToTr w="12700" cmpd="sng">
                      <a:noFill/>
                      <a:prstDash val="solid"/>
                    </a:lnBlToTr>
                    <a:solidFill>
                      <a:sysClr val="window" lastClr="FFFFFF"/>
                    </a:solidFill>
                  </a:tcPr>
                </a:tc>
                <a:tc>
                  <a:txBody>
                    <a:bodyPr/>
                    <a:lstStyle>
                      <a:lvl1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Helvetica Light"/>
                        </a:defRPr>
                      </a:lvl1pPr>
                      <a:lvl2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Helvetica Light"/>
                        </a:defRPr>
                      </a:lvl2pPr>
                      <a:lvl3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Helvetica Light"/>
                        </a:defRPr>
                      </a:lvl3pPr>
                      <a:lvl4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Helvetica Light"/>
                        </a:defRPr>
                      </a:lvl4pPr>
                      <a:lvl5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Helvetica Light"/>
                        </a:defRPr>
                      </a:lvl5pPr>
                      <a:lvl6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Helvetica Light"/>
                        </a:defRPr>
                      </a:lvl6pPr>
                      <a:lvl7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Helvetica Light"/>
                        </a:defRPr>
                      </a:lvl7pPr>
                      <a:lvl8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Helvetica Light"/>
                        </a:defRPr>
                      </a:lvl8pPr>
                      <a:lvl9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Helvetica Light"/>
                        </a:defRPr>
                      </a:lvl9pPr>
                    </a:lstStyle>
                    <a:p>
                      <a:r>
                        <a:rPr lang="en-US" sz="2400" dirty="0"/>
                        <a:t>Jannet</a:t>
                      </a:r>
                      <a:r>
                        <a:rPr lang="en-US" sz="2400" baseline="0" dirty="0"/>
                        <a:t> Malig</a:t>
                      </a:r>
                      <a:endParaRPr lang="en-US" sz="2400" dirty="0"/>
                    </a:p>
                  </a:txBody>
                  <a:tcPr>
                    <a:lnL>
                      <a:noFill/>
                    </a:lnL>
                    <a:lnR>
                      <a:noFill/>
                    </a:lnR>
                    <a:lnT>
                      <a:noFill/>
                    </a:lnT>
                    <a:lnB>
                      <a:no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933628654"/>
                  </a:ext>
                </a:extLst>
              </a:tr>
              <a:tr h="430271">
                <a:tc>
                  <a:txBody>
                    <a:bodyPr/>
                    <a:lstStyle>
                      <a:lvl1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Helvetica Light"/>
                        </a:defRPr>
                      </a:lvl1pPr>
                      <a:lvl2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Helvetica Light"/>
                        </a:defRPr>
                      </a:lvl2pPr>
                      <a:lvl3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Helvetica Light"/>
                        </a:defRPr>
                      </a:lvl3pPr>
                      <a:lvl4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Helvetica Light"/>
                        </a:defRPr>
                      </a:lvl4pPr>
                      <a:lvl5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Helvetica Light"/>
                        </a:defRPr>
                      </a:lvl5pPr>
                      <a:lvl6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Helvetica Light"/>
                        </a:defRPr>
                      </a:lvl6pPr>
                      <a:lvl7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Helvetica Light"/>
                        </a:defRPr>
                      </a:lvl7pPr>
                      <a:lvl8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Helvetica Light"/>
                        </a:defRPr>
                      </a:lvl8pPr>
                      <a:lvl9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Helvetica Light"/>
                        </a:defRPr>
                      </a:lvl9pPr>
                    </a:lstStyle>
                    <a:p>
                      <a:pPr algn="l"/>
                      <a:r>
                        <a:rPr lang="en-US" sz="2400" dirty="0"/>
                        <a:t>Agriculture, Water, &amp; Environmental Technologies</a:t>
                      </a:r>
                    </a:p>
                  </a:txBody>
                  <a:tcPr>
                    <a:lnL>
                      <a:noFill/>
                    </a:lnL>
                    <a:lnR>
                      <a:noFill/>
                    </a:lnR>
                    <a:lnT>
                      <a:noFill/>
                    </a:lnT>
                    <a:lnB>
                      <a:noFill/>
                    </a:lnB>
                    <a:lnTlToBr w="12700" cmpd="sng">
                      <a:noFill/>
                      <a:prstDash val="solid"/>
                    </a:lnTlToBr>
                    <a:lnBlToTr w="12700" cmpd="sng">
                      <a:noFill/>
                      <a:prstDash val="solid"/>
                    </a:lnBlToTr>
                    <a:solidFill>
                      <a:sysClr val="windowText" lastClr="000000">
                        <a:tint val="20000"/>
                      </a:sysClr>
                    </a:solidFill>
                  </a:tcPr>
                </a:tc>
                <a:tc>
                  <a:txBody>
                    <a:bodyPr/>
                    <a:lstStyle>
                      <a:lvl1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Helvetica Light"/>
                        </a:defRPr>
                      </a:lvl1pPr>
                      <a:lvl2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Helvetica Light"/>
                        </a:defRPr>
                      </a:lvl2pPr>
                      <a:lvl3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Helvetica Light"/>
                        </a:defRPr>
                      </a:lvl3pPr>
                      <a:lvl4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Helvetica Light"/>
                        </a:defRPr>
                      </a:lvl4pPr>
                      <a:lvl5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Helvetica Light"/>
                        </a:defRPr>
                      </a:lvl5pPr>
                      <a:lvl6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Helvetica Light"/>
                        </a:defRPr>
                      </a:lvl6pPr>
                      <a:lvl7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Helvetica Light"/>
                        </a:defRPr>
                      </a:lvl7pPr>
                      <a:lvl8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Helvetica Light"/>
                        </a:defRPr>
                      </a:lvl8pPr>
                      <a:lvl9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Helvetica Light"/>
                        </a:defRPr>
                      </a:lvl9pPr>
                    </a:lstStyle>
                    <a:p>
                      <a:r>
                        <a:rPr lang="en-US" sz="2400" dirty="0"/>
                        <a:t>Nancy Gutierrez</a:t>
                      </a:r>
                    </a:p>
                  </a:txBody>
                  <a:tcPr>
                    <a:lnL>
                      <a:noFill/>
                    </a:lnL>
                    <a:lnR>
                      <a:noFill/>
                    </a:lnR>
                    <a:lnT>
                      <a:noFill/>
                    </a:lnT>
                    <a:lnB>
                      <a:noFill/>
                    </a:lnB>
                    <a:lnTlToBr w="12700" cmpd="sng">
                      <a:noFill/>
                      <a:prstDash val="solid"/>
                    </a:lnTlToBr>
                    <a:lnBlToTr w="12700" cmpd="sng">
                      <a:noFill/>
                      <a:prstDash val="solid"/>
                    </a:lnBlToTr>
                    <a:solidFill>
                      <a:sysClr val="windowText" lastClr="000000">
                        <a:tint val="20000"/>
                      </a:sysClr>
                    </a:solidFill>
                  </a:tcPr>
                </a:tc>
                <a:extLst>
                  <a:ext uri="{0D108BD9-81ED-4DB2-BD59-A6C34878D82A}">
                    <a16:rowId xmlns:a16="http://schemas.microsoft.com/office/drawing/2014/main" val="2163622199"/>
                  </a:ext>
                </a:extLst>
              </a:tr>
              <a:tr h="430271">
                <a:tc>
                  <a:txBody>
                    <a:bodyPr/>
                    <a:lstStyle>
                      <a:lvl1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Helvetica Light"/>
                        </a:defRPr>
                      </a:lvl1pPr>
                      <a:lvl2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Helvetica Light"/>
                        </a:defRPr>
                      </a:lvl2pPr>
                      <a:lvl3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Helvetica Light"/>
                        </a:defRPr>
                      </a:lvl3pPr>
                      <a:lvl4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Helvetica Light"/>
                        </a:defRPr>
                      </a:lvl4pPr>
                      <a:lvl5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Helvetica Light"/>
                        </a:defRPr>
                      </a:lvl5pPr>
                      <a:lvl6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Helvetica Light"/>
                        </a:defRPr>
                      </a:lvl6pPr>
                      <a:lvl7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Helvetica Light"/>
                        </a:defRPr>
                      </a:lvl7pPr>
                      <a:lvl8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Helvetica Light"/>
                        </a:defRPr>
                      </a:lvl8pPr>
                      <a:lvl9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Helvetica Light"/>
                        </a:defRPr>
                      </a:lvl9pPr>
                    </a:lstStyle>
                    <a:p>
                      <a:pPr algn="l"/>
                      <a:r>
                        <a:rPr lang="en-US" sz="2400" dirty="0"/>
                        <a:t>Energy, Construction, &amp; Utilities</a:t>
                      </a:r>
                    </a:p>
                  </a:txBody>
                  <a:tcPr>
                    <a:lnL>
                      <a:noFill/>
                    </a:lnL>
                    <a:lnR>
                      <a:noFill/>
                    </a:lnR>
                    <a:lnT>
                      <a:noFill/>
                    </a:lnT>
                    <a:lnB>
                      <a:noFill/>
                    </a:lnB>
                    <a:lnTlToBr w="12700" cmpd="sng">
                      <a:noFill/>
                      <a:prstDash val="solid"/>
                    </a:lnTlToBr>
                    <a:lnBlToTr w="12700" cmpd="sng">
                      <a:noFill/>
                      <a:prstDash val="solid"/>
                    </a:lnBlToTr>
                    <a:solidFill>
                      <a:sysClr val="window" lastClr="FFFFFF"/>
                    </a:solidFill>
                  </a:tcPr>
                </a:tc>
                <a:tc>
                  <a:txBody>
                    <a:bodyPr/>
                    <a:lstStyle>
                      <a:lvl1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Helvetica Light"/>
                        </a:defRPr>
                      </a:lvl1pPr>
                      <a:lvl2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Helvetica Light"/>
                        </a:defRPr>
                      </a:lvl2pPr>
                      <a:lvl3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Helvetica Light"/>
                        </a:defRPr>
                      </a:lvl3pPr>
                      <a:lvl4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Helvetica Light"/>
                        </a:defRPr>
                      </a:lvl4pPr>
                      <a:lvl5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Helvetica Light"/>
                        </a:defRPr>
                      </a:lvl5pPr>
                      <a:lvl6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Helvetica Light"/>
                        </a:defRPr>
                      </a:lvl6pPr>
                      <a:lvl7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Helvetica Light"/>
                        </a:defRPr>
                      </a:lvl7pPr>
                      <a:lvl8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Helvetica Light"/>
                        </a:defRPr>
                      </a:lvl8pPr>
                      <a:lvl9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Helvetica Light"/>
                        </a:defRPr>
                      </a:lvl9pPr>
                    </a:lstStyle>
                    <a:p>
                      <a:r>
                        <a:rPr lang="en-US" sz="2400" dirty="0"/>
                        <a:t>Jim Caldwell</a:t>
                      </a:r>
                    </a:p>
                  </a:txBody>
                  <a:tcPr>
                    <a:lnL>
                      <a:noFill/>
                    </a:lnL>
                    <a:lnR>
                      <a:noFill/>
                    </a:lnR>
                    <a:lnT>
                      <a:noFill/>
                    </a:lnT>
                    <a:lnB>
                      <a:no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084132733"/>
                  </a:ext>
                </a:extLst>
              </a:tr>
              <a:tr h="430271">
                <a:tc>
                  <a:txBody>
                    <a:bodyPr/>
                    <a:lstStyle>
                      <a:lvl1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Helvetica Light"/>
                        </a:defRPr>
                      </a:lvl1pPr>
                      <a:lvl2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Helvetica Light"/>
                        </a:defRPr>
                      </a:lvl2pPr>
                      <a:lvl3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Helvetica Light"/>
                        </a:defRPr>
                      </a:lvl3pPr>
                      <a:lvl4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Helvetica Light"/>
                        </a:defRPr>
                      </a:lvl4pPr>
                      <a:lvl5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Helvetica Light"/>
                        </a:defRPr>
                      </a:lvl5pPr>
                      <a:lvl6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Helvetica Light"/>
                        </a:defRPr>
                      </a:lvl6pPr>
                      <a:lvl7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Helvetica Light"/>
                        </a:defRPr>
                      </a:lvl7pPr>
                      <a:lvl8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Helvetica Light"/>
                        </a:defRPr>
                      </a:lvl8pPr>
                      <a:lvl9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Helvetica Light"/>
                        </a:defRPr>
                      </a:lvl9pPr>
                    </a:lstStyle>
                    <a:p>
                      <a:pPr algn="l"/>
                      <a:r>
                        <a:rPr lang="en-US" sz="2400" dirty="0"/>
                        <a:t>Global Trade &amp; Logistics</a:t>
                      </a:r>
                    </a:p>
                  </a:txBody>
                  <a:tcPr>
                    <a:lnL>
                      <a:noFill/>
                    </a:lnL>
                    <a:lnR>
                      <a:noFill/>
                    </a:lnR>
                    <a:lnT>
                      <a:noFill/>
                    </a:lnT>
                    <a:lnB>
                      <a:noFill/>
                    </a:lnB>
                    <a:lnTlToBr w="12700" cmpd="sng">
                      <a:noFill/>
                      <a:prstDash val="solid"/>
                    </a:lnTlToBr>
                    <a:lnBlToTr w="12700" cmpd="sng">
                      <a:noFill/>
                      <a:prstDash val="solid"/>
                    </a:lnBlToTr>
                    <a:solidFill>
                      <a:sysClr val="windowText" lastClr="000000">
                        <a:tint val="20000"/>
                      </a:sysClr>
                    </a:solidFill>
                  </a:tcPr>
                </a:tc>
                <a:tc>
                  <a:txBody>
                    <a:bodyPr/>
                    <a:lstStyle>
                      <a:lvl1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Helvetica Light"/>
                        </a:defRPr>
                      </a:lvl1pPr>
                      <a:lvl2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Helvetica Light"/>
                        </a:defRPr>
                      </a:lvl2pPr>
                      <a:lvl3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Helvetica Light"/>
                        </a:defRPr>
                      </a:lvl3pPr>
                      <a:lvl4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Helvetica Light"/>
                        </a:defRPr>
                      </a:lvl4pPr>
                      <a:lvl5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Helvetica Light"/>
                        </a:defRPr>
                      </a:lvl5pPr>
                      <a:lvl6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Helvetica Light"/>
                        </a:defRPr>
                      </a:lvl6pPr>
                      <a:lvl7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Helvetica Light"/>
                        </a:defRPr>
                      </a:lvl7pPr>
                      <a:lvl8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Helvetica Light"/>
                        </a:defRPr>
                      </a:lvl8pPr>
                      <a:lvl9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Helvetica Light"/>
                        </a:defRPr>
                      </a:lvl9pPr>
                    </a:lstStyle>
                    <a:p>
                      <a:r>
                        <a:rPr lang="en-US" sz="2400" dirty="0"/>
                        <a:t>Leah Goold-Haws</a:t>
                      </a:r>
                    </a:p>
                  </a:txBody>
                  <a:tcPr>
                    <a:lnL>
                      <a:noFill/>
                    </a:lnL>
                    <a:lnR>
                      <a:noFill/>
                    </a:lnR>
                    <a:lnT>
                      <a:noFill/>
                    </a:lnT>
                    <a:lnB>
                      <a:noFill/>
                    </a:lnB>
                    <a:lnTlToBr w="12700" cmpd="sng">
                      <a:noFill/>
                      <a:prstDash val="solid"/>
                    </a:lnTlToBr>
                    <a:lnBlToTr w="12700" cmpd="sng">
                      <a:noFill/>
                      <a:prstDash val="solid"/>
                    </a:lnBlToTr>
                    <a:solidFill>
                      <a:sysClr val="windowText" lastClr="000000">
                        <a:tint val="20000"/>
                      </a:sysClr>
                    </a:solidFill>
                  </a:tcPr>
                </a:tc>
                <a:extLst>
                  <a:ext uri="{0D108BD9-81ED-4DB2-BD59-A6C34878D82A}">
                    <a16:rowId xmlns:a16="http://schemas.microsoft.com/office/drawing/2014/main" val="1258227252"/>
                  </a:ext>
                </a:extLst>
              </a:tr>
              <a:tr h="430271">
                <a:tc>
                  <a:txBody>
                    <a:bodyPr/>
                    <a:lstStyle>
                      <a:lvl1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Helvetica Light"/>
                        </a:defRPr>
                      </a:lvl1pPr>
                      <a:lvl2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Helvetica Light"/>
                        </a:defRPr>
                      </a:lvl2pPr>
                      <a:lvl3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Helvetica Light"/>
                        </a:defRPr>
                      </a:lvl3pPr>
                      <a:lvl4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Helvetica Light"/>
                        </a:defRPr>
                      </a:lvl4pPr>
                      <a:lvl5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Helvetica Light"/>
                        </a:defRPr>
                      </a:lvl5pPr>
                      <a:lvl6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Helvetica Light"/>
                        </a:defRPr>
                      </a:lvl6pPr>
                      <a:lvl7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Helvetica Light"/>
                        </a:defRPr>
                      </a:lvl7pPr>
                      <a:lvl8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Helvetica Light"/>
                        </a:defRPr>
                      </a:lvl8pPr>
                      <a:lvl9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Helvetica Light"/>
                        </a:defRPr>
                      </a:lvl9pPr>
                    </a:lstStyle>
                    <a:p>
                      <a:pPr algn="l"/>
                      <a:r>
                        <a:rPr lang="en-US" sz="2400" dirty="0"/>
                        <a:t>Health</a:t>
                      </a:r>
                    </a:p>
                  </a:txBody>
                  <a:tcPr>
                    <a:lnL>
                      <a:noFill/>
                    </a:lnL>
                    <a:lnR>
                      <a:noFill/>
                    </a:lnR>
                    <a:lnT>
                      <a:noFill/>
                    </a:lnT>
                    <a:lnB>
                      <a:noFill/>
                    </a:lnB>
                    <a:lnTlToBr w="12700" cmpd="sng">
                      <a:noFill/>
                      <a:prstDash val="solid"/>
                    </a:lnTlToBr>
                    <a:lnBlToTr w="12700" cmpd="sng">
                      <a:noFill/>
                      <a:prstDash val="solid"/>
                    </a:lnBlToTr>
                    <a:solidFill>
                      <a:sysClr val="window" lastClr="FFFFFF"/>
                    </a:solidFill>
                  </a:tcPr>
                </a:tc>
                <a:tc>
                  <a:txBody>
                    <a:bodyPr/>
                    <a:lstStyle>
                      <a:lvl1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Helvetica Light"/>
                        </a:defRPr>
                      </a:lvl1pPr>
                      <a:lvl2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Helvetica Light"/>
                        </a:defRPr>
                      </a:lvl2pPr>
                      <a:lvl3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Helvetica Light"/>
                        </a:defRPr>
                      </a:lvl3pPr>
                      <a:lvl4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Helvetica Light"/>
                        </a:defRPr>
                      </a:lvl4pPr>
                      <a:lvl5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Helvetica Light"/>
                        </a:defRPr>
                      </a:lvl5pPr>
                      <a:lvl6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Helvetica Light"/>
                        </a:defRPr>
                      </a:lvl6pPr>
                      <a:lvl7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Helvetica Light"/>
                        </a:defRPr>
                      </a:lvl7pPr>
                      <a:lvl8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Helvetica Light"/>
                        </a:defRPr>
                      </a:lvl8pPr>
                      <a:lvl9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Helvetica Light"/>
                        </a:defRPr>
                      </a:lvl9pPr>
                    </a:lstStyle>
                    <a:p>
                      <a:r>
                        <a:rPr lang="en-US" sz="2400" dirty="0"/>
                        <a:t>John</a:t>
                      </a:r>
                      <a:r>
                        <a:rPr lang="en-US" sz="2400" baseline="0" dirty="0"/>
                        <a:t> Cordova</a:t>
                      </a:r>
                      <a:endParaRPr lang="en-US" sz="2400" dirty="0"/>
                    </a:p>
                  </a:txBody>
                  <a:tcPr>
                    <a:lnL>
                      <a:noFill/>
                    </a:lnL>
                    <a:lnR>
                      <a:noFill/>
                    </a:lnR>
                    <a:lnT>
                      <a:noFill/>
                    </a:lnT>
                    <a:lnB>
                      <a:no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4133666243"/>
                  </a:ext>
                </a:extLst>
              </a:tr>
              <a:tr h="430271">
                <a:tc>
                  <a:txBody>
                    <a:bodyPr/>
                    <a:lstStyle>
                      <a:lvl1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Helvetica Light"/>
                        </a:defRPr>
                      </a:lvl1pPr>
                      <a:lvl2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Helvetica Light"/>
                        </a:defRPr>
                      </a:lvl2pPr>
                      <a:lvl3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Helvetica Light"/>
                        </a:defRPr>
                      </a:lvl3pPr>
                      <a:lvl4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Helvetica Light"/>
                        </a:defRPr>
                      </a:lvl4pPr>
                      <a:lvl5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Helvetica Light"/>
                        </a:defRPr>
                      </a:lvl5pPr>
                      <a:lvl6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Helvetica Light"/>
                        </a:defRPr>
                      </a:lvl6pPr>
                      <a:lvl7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Helvetica Light"/>
                        </a:defRPr>
                      </a:lvl7pPr>
                      <a:lvl8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Helvetica Light"/>
                        </a:defRPr>
                      </a:lvl8pPr>
                      <a:lvl9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Helvetica Light"/>
                        </a:defRPr>
                      </a:lvl9pPr>
                    </a:lstStyle>
                    <a:p>
                      <a:pPr algn="l"/>
                      <a:r>
                        <a:rPr lang="en-US" sz="2400" dirty="0"/>
                        <a:t>ICT/Digital Media</a:t>
                      </a:r>
                    </a:p>
                  </a:txBody>
                  <a:tcPr>
                    <a:lnL>
                      <a:noFill/>
                    </a:lnL>
                    <a:lnR>
                      <a:noFill/>
                    </a:lnR>
                    <a:lnT>
                      <a:noFill/>
                    </a:lnT>
                    <a:lnB>
                      <a:noFill/>
                    </a:lnB>
                    <a:lnTlToBr w="12700" cmpd="sng">
                      <a:noFill/>
                      <a:prstDash val="solid"/>
                    </a:lnTlToBr>
                    <a:lnBlToTr w="12700" cmpd="sng">
                      <a:noFill/>
                      <a:prstDash val="solid"/>
                    </a:lnBlToTr>
                    <a:solidFill>
                      <a:sysClr val="windowText" lastClr="000000">
                        <a:tint val="20000"/>
                      </a:sysClr>
                    </a:solidFill>
                  </a:tcPr>
                </a:tc>
                <a:tc>
                  <a:txBody>
                    <a:bodyPr/>
                    <a:lstStyle>
                      <a:lvl1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Helvetica Light"/>
                        </a:defRPr>
                      </a:lvl1pPr>
                      <a:lvl2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Helvetica Light"/>
                        </a:defRPr>
                      </a:lvl2pPr>
                      <a:lvl3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Helvetica Light"/>
                        </a:defRPr>
                      </a:lvl3pPr>
                      <a:lvl4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Helvetica Light"/>
                        </a:defRPr>
                      </a:lvl4pPr>
                      <a:lvl5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Helvetica Light"/>
                        </a:defRPr>
                      </a:lvl5pPr>
                      <a:lvl6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Helvetica Light"/>
                        </a:defRPr>
                      </a:lvl6pPr>
                      <a:lvl7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Helvetica Light"/>
                        </a:defRPr>
                      </a:lvl7pPr>
                      <a:lvl8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Helvetica Light"/>
                        </a:defRPr>
                      </a:lvl8pPr>
                      <a:lvl9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Helvetica Light"/>
                        </a:defRPr>
                      </a:lvl9pPr>
                    </a:lstStyle>
                    <a:p>
                      <a:r>
                        <a:rPr lang="en-US" sz="2400" dirty="0"/>
                        <a:t>Steve Wright</a:t>
                      </a:r>
                    </a:p>
                  </a:txBody>
                  <a:tcPr>
                    <a:lnL>
                      <a:noFill/>
                    </a:lnL>
                    <a:lnR>
                      <a:noFill/>
                    </a:lnR>
                    <a:lnT>
                      <a:noFill/>
                    </a:lnT>
                    <a:lnB>
                      <a:noFill/>
                    </a:lnB>
                    <a:lnTlToBr w="12700" cmpd="sng">
                      <a:noFill/>
                      <a:prstDash val="solid"/>
                    </a:lnTlToBr>
                    <a:lnBlToTr w="12700" cmpd="sng">
                      <a:noFill/>
                      <a:prstDash val="solid"/>
                    </a:lnBlToTr>
                    <a:solidFill>
                      <a:sysClr val="windowText" lastClr="000000">
                        <a:tint val="20000"/>
                      </a:sysClr>
                    </a:solidFill>
                  </a:tcPr>
                </a:tc>
                <a:extLst>
                  <a:ext uri="{0D108BD9-81ED-4DB2-BD59-A6C34878D82A}">
                    <a16:rowId xmlns:a16="http://schemas.microsoft.com/office/drawing/2014/main" val="3256005786"/>
                  </a:ext>
                </a:extLst>
              </a:tr>
              <a:tr h="430271">
                <a:tc>
                  <a:txBody>
                    <a:bodyPr/>
                    <a:lstStyle>
                      <a:lvl1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Helvetica Light"/>
                        </a:defRPr>
                      </a:lvl1pPr>
                      <a:lvl2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Helvetica Light"/>
                        </a:defRPr>
                      </a:lvl2pPr>
                      <a:lvl3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Helvetica Light"/>
                        </a:defRPr>
                      </a:lvl3pPr>
                      <a:lvl4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Helvetica Light"/>
                        </a:defRPr>
                      </a:lvl4pPr>
                      <a:lvl5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Helvetica Light"/>
                        </a:defRPr>
                      </a:lvl5pPr>
                      <a:lvl6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Helvetica Light"/>
                        </a:defRPr>
                      </a:lvl6pPr>
                      <a:lvl7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Helvetica Light"/>
                        </a:defRPr>
                      </a:lvl7pPr>
                      <a:lvl8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Helvetica Light"/>
                        </a:defRPr>
                      </a:lvl8pPr>
                      <a:lvl9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Helvetica Light"/>
                        </a:defRPr>
                      </a:lvl9pPr>
                    </a:lstStyle>
                    <a:p>
                      <a:pPr algn="l"/>
                      <a:r>
                        <a:rPr lang="en-US" sz="2400" dirty="0"/>
                        <a:t>Life Sciences/Biotech</a:t>
                      </a:r>
                    </a:p>
                  </a:txBody>
                  <a:tcPr>
                    <a:lnL>
                      <a:noFill/>
                    </a:lnL>
                    <a:lnR>
                      <a:noFill/>
                    </a:lnR>
                    <a:lnT>
                      <a:noFill/>
                    </a:lnT>
                    <a:lnB>
                      <a:noFill/>
                    </a:lnB>
                    <a:lnTlToBr w="12700" cmpd="sng">
                      <a:noFill/>
                      <a:prstDash val="solid"/>
                    </a:lnTlToBr>
                    <a:lnBlToTr w="12700" cmpd="sng">
                      <a:noFill/>
                      <a:prstDash val="solid"/>
                    </a:lnBlToTr>
                    <a:solidFill>
                      <a:sysClr val="window" lastClr="FFFFFF"/>
                    </a:solidFill>
                  </a:tcPr>
                </a:tc>
                <a:tc>
                  <a:txBody>
                    <a:bodyPr/>
                    <a:lstStyle>
                      <a:lvl1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Helvetica Light"/>
                        </a:defRPr>
                      </a:lvl1pPr>
                      <a:lvl2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Helvetica Light"/>
                        </a:defRPr>
                      </a:lvl2pPr>
                      <a:lvl3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Helvetica Light"/>
                        </a:defRPr>
                      </a:lvl3pPr>
                      <a:lvl4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Helvetica Light"/>
                        </a:defRPr>
                      </a:lvl4pPr>
                      <a:lvl5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Helvetica Light"/>
                        </a:defRPr>
                      </a:lvl5pPr>
                      <a:lvl6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Helvetica Light"/>
                        </a:defRPr>
                      </a:lvl6pPr>
                      <a:lvl7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Helvetica Light"/>
                        </a:defRPr>
                      </a:lvl7pPr>
                      <a:lvl8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Helvetica Light"/>
                        </a:defRPr>
                      </a:lvl8pPr>
                      <a:lvl9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Helvetica Light"/>
                        </a:defRPr>
                      </a:lvl9pPr>
                    </a:lstStyle>
                    <a:p>
                      <a:r>
                        <a:rPr lang="en-US" sz="2400" dirty="0"/>
                        <a:t>Terri</a:t>
                      </a:r>
                      <a:r>
                        <a:rPr lang="en-US" sz="2400" baseline="0" dirty="0"/>
                        <a:t> Quenzer</a:t>
                      </a:r>
                      <a:endParaRPr lang="en-US" sz="2400" dirty="0"/>
                    </a:p>
                  </a:txBody>
                  <a:tcPr>
                    <a:lnL>
                      <a:noFill/>
                    </a:lnL>
                    <a:lnR>
                      <a:noFill/>
                    </a:lnR>
                    <a:lnT>
                      <a:noFill/>
                    </a:lnT>
                    <a:lnB>
                      <a:no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39695594"/>
                  </a:ext>
                </a:extLst>
              </a:tr>
              <a:tr h="430271">
                <a:tc>
                  <a:txBody>
                    <a:bodyPr/>
                    <a:lstStyle>
                      <a:lvl1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Helvetica Light"/>
                        </a:defRPr>
                      </a:lvl1pPr>
                      <a:lvl2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Helvetica Light"/>
                        </a:defRPr>
                      </a:lvl2pPr>
                      <a:lvl3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Helvetica Light"/>
                        </a:defRPr>
                      </a:lvl3pPr>
                      <a:lvl4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Helvetica Light"/>
                        </a:defRPr>
                      </a:lvl4pPr>
                      <a:lvl5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Helvetica Light"/>
                        </a:defRPr>
                      </a:lvl5pPr>
                      <a:lvl6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Helvetica Light"/>
                        </a:defRPr>
                      </a:lvl6pPr>
                      <a:lvl7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Helvetica Light"/>
                        </a:defRPr>
                      </a:lvl7pPr>
                      <a:lvl8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Helvetica Light"/>
                        </a:defRPr>
                      </a:lvl8pPr>
                      <a:lvl9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Helvetica Light"/>
                        </a:defRPr>
                      </a:lvl9pPr>
                    </a:lstStyle>
                    <a:p>
                      <a:pPr algn="l"/>
                      <a:r>
                        <a:rPr lang="en-US" sz="2400" dirty="0"/>
                        <a:t>Retail/Hospitality/Tourism</a:t>
                      </a:r>
                    </a:p>
                  </a:txBody>
                  <a:tcPr>
                    <a:lnL>
                      <a:noFill/>
                    </a:lnL>
                    <a:lnR>
                      <a:noFill/>
                    </a:lnR>
                    <a:lnT>
                      <a:noFill/>
                    </a:lnT>
                    <a:lnB>
                      <a:noFill/>
                    </a:lnB>
                    <a:lnTlToBr w="12700" cmpd="sng">
                      <a:noFill/>
                      <a:prstDash val="solid"/>
                    </a:lnTlToBr>
                    <a:lnBlToTr w="12700" cmpd="sng">
                      <a:noFill/>
                      <a:prstDash val="solid"/>
                    </a:lnBlToTr>
                    <a:solidFill>
                      <a:sysClr val="windowText" lastClr="000000">
                        <a:tint val="20000"/>
                      </a:sysClr>
                    </a:solidFill>
                  </a:tcPr>
                </a:tc>
                <a:tc>
                  <a:txBody>
                    <a:bodyPr/>
                    <a:lstStyle>
                      <a:lvl1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Helvetica Light"/>
                        </a:defRPr>
                      </a:lvl1pPr>
                      <a:lvl2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Helvetica Light"/>
                        </a:defRPr>
                      </a:lvl2pPr>
                      <a:lvl3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Helvetica Light"/>
                        </a:defRPr>
                      </a:lvl3pPr>
                      <a:lvl4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Helvetica Light"/>
                        </a:defRPr>
                      </a:lvl4pPr>
                      <a:lvl5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Helvetica Light"/>
                        </a:defRPr>
                      </a:lvl5pPr>
                      <a:lvl6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Helvetica Light"/>
                        </a:defRPr>
                      </a:lvl6pPr>
                      <a:lvl7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Helvetica Light"/>
                        </a:defRPr>
                      </a:lvl7pPr>
                      <a:lvl8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Helvetica Light"/>
                        </a:defRPr>
                      </a:lvl8pPr>
                      <a:lvl9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Helvetica Light"/>
                        </a:defRPr>
                      </a:lvl9pPr>
                    </a:lstStyle>
                    <a:p>
                      <a:r>
                        <a:rPr lang="en-US" sz="2400" dirty="0"/>
                        <a:t>Vacant </a:t>
                      </a:r>
                    </a:p>
                  </a:txBody>
                  <a:tcPr>
                    <a:lnL>
                      <a:noFill/>
                    </a:lnL>
                    <a:lnR>
                      <a:noFill/>
                    </a:lnR>
                    <a:lnT>
                      <a:noFill/>
                    </a:lnT>
                    <a:lnB>
                      <a:noFill/>
                    </a:lnB>
                    <a:lnTlToBr w="12700" cmpd="sng">
                      <a:noFill/>
                      <a:prstDash val="solid"/>
                    </a:lnTlToBr>
                    <a:lnBlToTr w="12700" cmpd="sng">
                      <a:noFill/>
                      <a:prstDash val="solid"/>
                    </a:lnBlToTr>
                    <a:solidFill>
                      <a:sysClr val="windowText" lastClr="000000">
                        <a:tint val="20000"/>
                      </a:sysClr>
                    </a:solidFill>
                  </a:tcPr>
                </a:tc>
                <a:extLst>
                  <a:ext uri="{0D108BD9-81ED-4DB2-BD59-A6C34878D82A}">
                    <a16:rowId xmlns:a16="http://schemas.microsoft.com/office/drawing/2014/main" val="945696909"/>
                  </a:ext>
                </a:extLst>
              </a:tr>
              <a:tr h="430271">
                <a:tc>
                  <a:txBody>
                    <a:bodyPr/>
                    <a:lstStyle>
                      <a:lvl1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Helvetica Light"/>
                        </a:defRPr>
                      </a:lvl1pPr>
                      <a:lvl2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Helvetica Light"/>
                        </a:defRPr>
                      </a:lvl2pPr>
                      <a:lvl3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Helvetica Light"/>
                        </a:defRPr>
                      </a:lvl3pPr>
                      <a:lvl4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Helvetica Light"/>
                        </a:defRPr>
                      </a:lvl4pPr>
                      <a:lvl5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Helvetica Light"/>
                        </a:defRPr>
                      </a:lvl5pPr>
                      <a:lvl6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Helvetica Light"/>
                        </a:defRPr>
                      </a:lvl6pPr>
                      <a:lvl7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Helvetica Light"/>
                        </a:defRPr>
                      </a:lvl7pPr>
                      <a:lvl8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Helvetica Light"/>
                        </a:defRPr>
                      </a:lvl8pPr>
                      <a:lvl9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Helvetica Light"/>
                        </a:defRPr>
                      </a:lvl9pPr>
                    </a:lstStyle>
                    <a:p>
                      <a:pPr algn="l"/>
                      <a:r>
                        <a:rPr lang="en-US" sz="2400" dirty="0"/>
                        <a:t>Business and</a:t>
                      </a:r>
                      <a:r>
                        <a:rPr lang="en-US" sz="2400" baseline="0" dirty="0"/>
                        <a:t> Entrepreneurship</a:t>
                      </a:r>
                      <a:endParaRPr lang="en-US" sz="2400" dirty="0"/>
                    </a:p>
                  </a:txBody>
                  <a:tcPr>
                    <a:lnL>
                      <a:noFill/>
                    </a:lnL>
                    <a:lnR>
                      <a:noFill/>
                    </a:lnR>
                    <a:lnT>
                      <a:noFill/>
                    </a:lnT>
                    <a:lnB w="25400" cmpd="sng">
                      <a:noFill/>
                    </a:lnB>
                    <a:lnTlToBr w="12700" cmpd="sng">
                      <a:noFill/>
                      <a:prstDash val="solid"/>
                    </a:lnTlToBr>
                    <a:lnBlToTr w="12700" cmpd="sng">
                      <a:noFill/>
                      <a:prstDash val="solid"/>
                    </a:lnBlToTr>
                    <a:solidFill>
                      <a:sysClr val="window" lastClr="FFFFFF"/>
                    </a:solidFill>
                  </a:tcPr>
                </a:tc>
                <a:tc>
                  <a:txBody>
                    <a:bodyPr/>
                    <a:lstStyle>
                      <a:lvl1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Helvetica Light"/>
                        </a:defRPr>
                      </a:lvl1pPr>
                      <a:lvl2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Helvetica Light"/>
                        </a:defRPr>
                      </a:lvl2pPr>
                      <a:lvl3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Helvetica Light"/>
                        </a:defRPr>
                      </a:lvl3pPr>
                      <a:lvl4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Helvetica Light"/>
                        </a:defRPr>
                      </a:lvl4pPr>
                      <a:lvl5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Helvetica Light"/>
                        </a:defRPr>
                      </a:lvl5pPr>
                      <a:lvl6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Helvetica Light"/>
                        </a:defRPr>
                      </a:lvl6pPr>
                      <a:lvl7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Helvetica Light"/>
                        </a:defRPr>
                      </a:lvl7pPr>
                      <a:lvl8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Helvetica Light"/>
                        </a:defRPr>
                      </a:lvl8pPr>
                      <a:lvl9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dk1"/>
                          </a:solidFill>
                          <a:uFillTx/>
                          <a:latin typeface="Calibri"/>
                          <a:sym typeface="Helvetica Light"/>
                        </a:defRPr>
                      </a:lvl9pPr>
                    </a:lstStyle>
                    <a:p>
                      <a:r>
                        <a:rPr lang="en-US" sz="2400" dirty="0"/>
                        <a:t>Charles Eason</a:t>
                      </a:r>
                    </a:p>
                  </a:txBody>
                  <a:tcPr>
                    <a:lnL>
                      <a:noFill/>
                    </a:lnL>
                    <a:lnR>
                      <a:noFill/>
                    </a:lnR>
                    <a:lnT>
                      <a:noFill/>
                    </a:lnT>
                    <a:lnB w="25400" cmpd="sng">
                      <a:no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427774606"/>
                  </a:ext>
                </a:extLst>
              </a:tr>
              <a:tr h="430271">
                <a:tc>
                  <a:txBody>
                    <a:bodyPr/>
                    <a:lstStyle/>
                    <a:p>
                      <a:pPr algn="l"/>
                      <a:endParaRPr lang="en-US" sz="2400" dirty="0"/>
                    </a:p>
                  </a:txBody>
                  <a:tcPr>
                    <a:lnL>
                      <a:noFill/>
                    </a:lnL>
                    <a:lnR>
                      <a:noFill/>
                    </a:lnR>
                    <a:lnT>
                      <a:noFill/>
                    </a:lnT>
                    <a:lnB w="25400" cmpd="sng">
                      <a:solidFill>
                        <a:sysClr val="windowText" lastClr="000000"/>
                      </a:solidFill>
                    </a:lnB>
                    <a:lnTlToBr w="12700" cmpd="sng">
                      <a:noFill/>
                      <a:prstDash val="solid"/>
                    </a:lnTlToBr>
                    <a:lnBlToTr w="12700" cmpd="sng">
                      <a:noFill/>
                      <a:prstDash val="solid"/>
                    </a:lnBlToTr>
                    <a:solidFill>
                      <a:sysClr val="window" lastClr="FFFFFF"/>
                    </a:solidFill>
                  </a:tcPr>
                </a:tc>
                <a:tc>
                  <a:txBody>
                    <a:bodyPr/>
                    <a:lstStyle/>
                    <a:p>
                      <a:endParaRPr lang="en-US" sz="2400" dirty="0"/>
                    </a:p>
                  </a:txBody>
                  <a:tcPr>
                    <a:lnL>
                      <a:noFill/>
                    </a:lnL>
                    <a:lnR>
                      <a:noFill/>
                    </a:lnR>
                    <a:lnT>
                      <a:noFill/>
                    </a:lnT>
                    <a:lnB w="25400" cmpd="sng">
                      <a:solidFill>
                        <a:sysClr val="windowText" lastClr="000000"/>
                      </a:solid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986187752"/>
                  </a:ext>
                </a:extLst>
              </a:tr>
            </a:tbl>
          </a:graphicData>
        </a:graphic>
      </p:graphicFrame>
    </p:spTree>
    <p:extLst>
      <p:ext uri="{BB962C8B-B14F-4D97-AF65-F5344CB8AC3E}">
        <p14:creationId xmlns:p14="http://schemas.microsoft.com/office/powerpoint/2010/main" val="2342142275"/>
      </p:ext>
    </p:extLst>
  </p:cSld>
  <p:clrMapOvr>
    <a:masterClrMapping/>
  </p:clrMapOvr>
  <p:transition spd="slow">
    <p:cove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1260" y="8670491"/>
            <a:ext cx="3474721" cy="38710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1" tIns="50791" rIns="50791" bIns="50791" numCol="1" spcCol="38094" rtlCol="0" anchor="ctr">
            <a:spAutoFit/>
          </a:bodyPr>
          <a:lstStyle/>
          <a:p>
            <a:pPr algn="l">
              <a:defRPr sz="2500" b="1">
                <a:solidFill>
                  <a:srgbClr val="53585F"/>
                </a:solidFill>
                <a:latin typeface="Arial"/>
                <a:ea typeface="Arial"/>
                <a:cs typeface="Arial"/>
                <a:sym typeface="Arial"/>
              </a:defRPr>
            </a:pPr>
            <a:r>
              <a:rPr lang="en-US" sz="1800" dirty="0">
                <a:solidFill>
                  <a:schemeClr val="bg1"/>
                </a:solidFill>
              </a:rPr>
              <a:t>doingwhatmatters.</a:t>
            </a:r>
            <a:r>
              <a:rPr lang="en-US" sz="1800" dirty="0">
                <a:solidFill>
                  <a:srgbClr val="FBAB18"/>
                </a:solidFill>
              </a:rPr>
              <a:t>cccco.edu</a:t>
            </a:r>
          </a:p>
        </p:txBody>
      </p:sp>
      <p:grpSp>
        <p:nvGrpSpPr>
          <p:cNvPr id="9" name="Group 8"/>
          <p:cNvGrpSpPr/>
          <p:nvPr/>
        </p:nvGrpSpPr>
        <p:grpSpPr>
          <a:xfrm>
            <a:off x="1814175" y="1752601"/>
            <a:ext cx="9379698" cy="6917890"/>
            <a:chOff x="1733975" y="1625605"/>
            <a:chExt cx="9910140" cy="7586130"/>
          </a:xfrm>
        </p:grpSpPr>
        <p:pic>
          <p:nvPicPr>
            <p:cNvPr id="10" name="Picture 9"/>
            <p:cNvPicPr>
              <a:picLocks noChangeAspect="1"/>
            </p:cNvPicPr>
            <p:nvPr/>
          </p:nvPicPr>
          <p:blipFill>
            <a:blip r:embed="rId3"/>
            <a:stretch>
              <a:fillRect/>
            </a:stretch>
          </p:blipFill>
          <p:spPr>
            <a:xfrm>
              <a:off x="1733975" y="1625605"/>
              <a:ext cx="9807188" cy="7314755"/>
            </a:xfrm>
            <a:prstGeom prst="rect">
              <a:avLst/>
            </a:prstGeom>
          </p:spPr>
        </p:pic>
        <p:pic>
          <p:nvPicPr>
            <p:cNvPr id="11" name="Picture 10" descr="Icons_Separate-01.png"/>
            <p:cNvPicPr>
              <a:picLocks noChangeAspect="1"/>
            </p:cNvPicPr>
            <p:nvPr/>
          </p:nvPicPr>
          <p:blipFill>
            <a:blip r:embed="rId4"/>
            <a:stretch>
              <a:fillRect/>
            </a:stretch>
          </p:blipFill>
          <p:spPr>
            <a:xfrm>
              <a:off x="4392219" y="1820672"/>
              <a:ext cx="1430528" cy="1430528"/>
            </a:xfrm>
            <a:prstGeom prst="rect">
              <a:avLst/>
            </a:prstGeom>
          </p:spPr>
        </p:pic>
        <p:pic>
          <p:nvPicPr>
            <p:cNvPr id="12" name="Picture 11" descr="multiple.png"/>
            <p:cNvPicPr>
              <a:picLocks noChangeAspect="1"/>
            </p:cNvPicPr>
            <p:nvPr/>
          </p:nvPicPr>
          <p:blipFill>
            <a:blip r:embed="rId5"/>
            <a:stretch>
              <a:fillRect/>
            </a:stretch>
          </p:blipFill>
          <p:spPr>
            <a:xfrm>
              <a:off x="4533621" y="3500780"/>
              <a:ext cx="5015276" cy="2881326"/>
            </a:xfrm>
            <a:prstGeom prst="rect">
              <a:avLst/>
            </a:prstGeom>
          </p:spPr>
        </p:pic>
        <p:pic>
          <p:nvPicPr>
            <p:cNvPr id="13" name="Picture 12" descr="Icons_Separate-03.png"/>
            <p:cNvPicPr>
              <a:picLocks noChangeAspect="1"/>
            </p:cNvPicPr>
            <p:nvPr/>
          </p:nvPicPr>
          <p:blipFill>
            <a:blip r:embed="rId6"/>
            <a:stretch>
              <a:fillRect/>
            </a:stretch>
          </p:blipFill>
          <p:spPr>
            <a:xfrm>
              <a:off x="10391801" y="4271716"/>
              <a:ext cx="1252314" cy="1252314"/>
            </a:xfrm>
            <a:prstGeom prst="rect">
              <a:avLst/>
            </a:prstGeom>
          </p:spPr>
        </p:pic>
        <p:pic>
          <p:nvPicPr>
            <p:cNvPr id="14" name="Picture 13" descr="special2.png"/>
            <p:cNvPicPr>
              <a:picLocks noChangeAspect="1"/>
            </p:cNvPicPr>
            <p:nvPr/>
          </p:nvPicPr>
          <p:blipFill>
            <a:blip r:embed="rId7"/>
            <a:stretch>
              <a:fillRect/>
            </a:stretch>
          </p:blipFill>
          <p:spPr>
            <a:xfrm>
              <a:off x="3949611" y="7131805"/>
              <a:ext cx="6351882" cy="2079930"/>
            </a:xfrm>
            <a:prstGeom prst="rect">
              <a:avLst/>
            </a:prstGeom>
          </p:spPr>
        </p:pic>
        <p:pic>
          <p:nvPicPr>
            <p:cNvPr id="15" name="Picture 14" descr="rc_Grey.png"/>
            <p:cNvPicPr>
              <a:picLocks noChangeAspect="1"/>
            </p:cNvPicPr>
            <p:nvPr/>
          </p:nvPicPr>
          <p:blipFill>
            <a:blip r:embed="rId8"/>
            <a:stretch>
              <a:fillRect/>
            </a:stretch>
          </p:blipFill>
          <p:spPr>
            <a:xfrm>
              <a:off x="10802305" y="7522919"/>
              <a:ext cx="622737" cy="1336606"/>
            </a:xfrm>
            <a:prstGeom prst="rect">
              <a:avLst/>
            </a:prstGeom>
          </p:spPr>
        </p:pic>
      </p:grpSp>
    </p:spTree>
    <p:extLst>
      <p:ext uri="{BB962C8B-B14F-4D97-AF65-F5344CB8AC3E}">
        <p14:creationId xmlns:p14="http://schemas.microsoft.com/office/powerpoint/2010/main" val="274423504"/>
      </p:ext>
    </p:extLst>
  </p:cSld>
  <p:clrMapOvr>
    <a:masterClrMapping/>
  </p:clrMapOvr>
  <p:transition spd="slow">
    <p:cove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 name="image3.png"/>
          <p:cNvPicPr>
            <a:picLocks noChangeAspect="1"/>
          </p:cNvPicPr>
          <p:nvPr/>
        </p:nvPicPr>
        <p:blipFill>
          <a:blip r:embed="rId3">
            <a:extLst/>
          </a:blip>
          <a:stretch>
            <a:fillRect/>
          </a:stretch>
        </p:blipFill>
        <p:spPr>
          <a:xfrm>
            <a:off x="3248" y="2381"/>
            <a:ext cx="13001552" cy="9753600"/>
          </a:xfrm>
          <a:prstGeom prst="rect">
            <a:avLst/>
          </a:prstGeom>
          <a:ln w="12700">
            <a:miter lim="400000"/>
          </a:ln>
        </p:spPr>
      </p:pic>
      <p:sp>
        <p:nvSpPr>
          <p:cNvPr id="2" name="TextBox 1"/>
          <p:cNvSpPr txBox="1"/>
          <p:nvPr/>
        </p:nvSpPr>
        <p:spPr>
          <a:xfrm>
            <a:off x="261260" y="8670491"/>
            <a:ext cx="3474721" cy="38710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791" tIns="50791" rIns="50791" bIns="50791" numCol="1" spcCol="38094" rtlCol="0" anchor="ctr">
            <a:spAutoFit/>
          </a:bodyPr>
          <a:lstStyle/>
          <a:p>
            <a:pPr algn="l">
              <a:defRPr sz="2500" b="1">
                <a:solidFill>
                  <a:srgbClr val="53585F"/>
                </a:solidFill>
                <a:latin typeface="Arial"/>
                <a:ea typeface="Arial"/>
                <a:cs typeface="Arial"/>
                <a:sym typeface="Arial"/>
              </a:defRPr>
            </a:pPr>
            <a:r>
              <a:rPr lang="en-US" sz="1800" dirty="0">
                <a:solidFill>
                  <a:schemeClr val="bg1"/>
                </a:solidFill>
              </a:rPr>
              <a:t>doingwhatmatters.</a:t>
            </a:r>
            <a:r>
              <a:rPr lang="en-US" sz="1800" dirty="0">
                <a:solidFill>
                  <a:srgbClr val="FBAB18"/>
                </a:solidFill>
              </a:rPr>
              <a:t>cccco.edu</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52750" y="1719622"/>
            <a:ext cx="6875327" cy="68020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974345"/>
      </p:ext>
    </p:extLst>
  </p:cSld>
  <p:clrMapOvr>
    <a:masterClrMapping/>
  </p:clrMapOvr>
  <p:transition spd="slow">
    <p:cove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928" y="439981"/>
            <a:ext cx="10436352" cy="1609344"/>
          </a:xfrm>
        </p:spPr>
        <p:txBody>
          <a:bodyPr/>
          <a:lstStyle/>
          <a:p>
            <a:r>
              <a:rPr lang="en-US" dirty="0">
                <a:solidFill>
                  <a:schemeClr val="bg1"/>
                </a:solidFill>
              </a:rPr>
              <a:t>OC At-A-Glance…</a:t>
            </a:r>
          </a:p>
        </p:txBody>
      </p:sp>
      <p:sp>
        <p:nvSpPr>
          <p:cNvPr id="4" name="Footer Placeholder 3"/>
          <p:cNvSpPr>
            <a:spLocks noGrp="1"/>
          </p:cNvSpPr>
          <p:nvPr>
            <p:ph type="ftr" sz="quarter" idx="11"/>
          </p:nvPr>
        </p:nvSpPr>
        <p:spPr/>
        <p:txBody>
          <a:bodyPr/>
          <a:lstStyle/>
          <a:p>
            <a:r>
              <a:rPr lang="en-US" sz="853" dirty="0"/>
              <a:t>*OCBC 2018                 </a:t>
            </a:r>
          </a:p>
        </p:txBody>
      </p:sp>
      <p:sp>
        <p:nvSpPr>
          <p:cNvPr id="5" name="Slide Number Placeholder 4"/>
          <p:cNvSpPr>
            <a:spLocks noGrp="1"/>
          </p:cNvSpPr>
          <p:nvPr>
            <p:ph type="sldNum" sz="quarter" idx="12"/>
          </p:nvPr>
        </p:nvSpPr>
        <p:spPr/>
        <p:txBody>
          <a:bodyPr/>
          <a:lstStyle/>
          <a:p>
            <a:fld id="{E97799C9-84D9-46D2-A11E-BCF8A720529D}" type="slidenum">
              <a:rPr lang="en-US" smtClean="0"/>
              <a:t>8</a:t>
            </a:fld>
            <a:endParaRPr lang="en-US" dirty="0"/>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13466" y="3786125"/>
            <a:ext cx="4424269" cy="2389105"/>
          </a:xfrm>
          <a:prstGeom prst="rect">
            <a:avLst/>
          </a:prstGeom>
        </p:spPr>
      </p:pic>
      <p:sp>
        <p:nvSpPr>
          <p:cNvPr id="8" name="Content Placeholder 2"/>
          <p:cNvSpPr>
            <a:spLocks noGrp="1"/>
          </p:cNvSpPr>
          <p:nvPr>
            <p:ph idx="1"/>
          </p:nvPr>
        </p:nvSpPr>
        <p:spPr>
          <a:xfrm>
            <a:off x="904709" y="2814678"/>
            <a:ext cx="12100091" cy="5055008"/>
          </a:xfrm>
        </p:spPr>
        <p:txBody>
          <a:bodyPr>
            <a:normAutofit fontScale="25000" lnSpcReduction="20000"/>
          </a:bodyPr>
          <a:lstStyle/>
          <a:p>
            <a:pPr fontAlgn="base"/>
            <a:r>
              <a:rPr lang="en-US" sz="11200" b="1" dirty="0"/>
              <a:t>1st</a:t>
            </a:r>
            <a:r>
              <a:rPr lang="en-US" sz="11200" dirty="0"/>
              <a:t> in medical device manufacturing</a:t>
            </a:r>
          </a:p>
          <a:p>
            <a:pPr fontAlgn="base"/>
            <a:r>
              <a:rPr lang="en-US" sz="11200" b="1" dirty="0"/>
              <a:t>1st</a:t>
            </a:r>
            <a:r>
              <a:rPr lang="en-US" sz="11200" dirty="0"/>
              <a:t> in transportation innovation and master planned communities</a:t>
            </a:r>
          </a:p>
          <a:p>
            <a:pPr fontAlgn="base"/>
            <a:r>
              <a:rPr lang="en-US" sz="11200" b="1" dirty="0"/>
              <a:t>2nd</a:t>
            </a:r>
            <a:r>
              <a:rPr lang="en-US" sz="11200" dirty="0"/>
              <a:t> largest workforce in California</a:t>
            </a:r>
          </a:p>
          <a:p>
            <a:pPr fontAlgn="base"/>
            <a:r>
              <a:rPr lang="en-US" sz="11200" b="1" dirty="0"/>
              <a:t>3rd</a:t>
            </a:r>
            <a:r>
              <a:rPr lang="en-US" sz="11200" dirty="0"/>
              <a:t> most diverse tech sector in U.S.</a:t>
            </a:r>
          </a:p>
          <a:p>
            <a:pPr fontAlgn="base"/>
            <a:r>
              <a:rPr lang="en-US" sz="11200" b="1" dirty="0"/>
              <a:t>2.8%</a:t>
            </a:r>
            <a:r>
              <a:rPr lang="en-US" sz="11200" dirty="0"/>
              <a:t> unemployment rate</a:t>
            </a:r>
          </a:p>
          <a:p>
            <a:pPr fontAlgn="base"/>
            <a:r>
              <a:rPr lang="en-US" sz="11200" b="1" dirty="0"/>
              <a:t>5th </a:t>
            </a:r>
            <a:r>
              <a:rPr lang="en-US" sz="11200" dirty="0"/>
              <a:t>most educated county in the U.S.</a:t>
            </a:r>
          </a:p>
          <a:p>
            <a:pPr fontAlgn="base"/>
            <a:r>
              <a:rPr lang="en-US" sz="11200" b="1" dirty="0"/>
              <a:t>6th</a:t>
            </a:r>
            <a:r>
              <a:rPr lang="en-US" sz="11200" dirty="0"/>
              <a:t> largest county by population in the U.S.</a:t>
            </a:r>
          </a:p>
          <a:p>
            <a:pPr fontAlgn="base"/>
            <a:r>
              <a:rPr lang="en-US" sz="11200" dirty="0"/>
              <a:t>Innovation is seen as a “driving force of economic development” *</a:t>
            </a:r>
          </a:p>
          <a:p>
            <a:pPr fontAlgn="base"/>
            <a:endParaRPr lang="en-US" dirty="0"/>
          </a:p>
        </p:txBody>
      </p:sp>
    </p:spTree>
    <p:extLst>
      <p:ext uri="{BB962C8B-B14F-4D97-AF65-F5344CB8AC3E}">
        <p14:creationId xmlns:p14="http://schemas.microsoft.com/office/powerpoint/2010/main" val="1028332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16095" y="1326009"/>
            <a:ext cx="604022" cy="154413"/>
          </a:xfrm>
          <a:prstGeom prst="rect">
            <a:avLst/>
          </a:prstGeom>
        </p:spPr>
        <p:txBody>
          <a:bodyPr vert="horz" wrap="square" lIns="0" tIns="19125" rIns="0" bIns="0" rtlCol="0">
            <a:spAutoFit/>
          </a:bodyPr>
          <a:lstStyle/>
          <a:p>
            <a:pPr marL="15937">
              <a:spcBef>
                <a:spcPts val="151"/>
              </a:spcBef>
            </a:pPr>
            <a:r>
              <a:rPr sz="878" b="1" spc="13" dirty="0">
                <a:latin typeface="Tw Cen MT"/>
                <a:cs typeface="Tw Cen MT"/>
              </a:rPr>
              <a:t>DWM</a:t>
            </a:r>
            <a:r>
              <a:rPr sz="878" b="1" spc="-38" dirty="0">
                <a:latin typeface="Tw Cen MT"/>
                <a:cs typeface="Tw Cen MT"/>
              </a:rPr>
              <a:t> </a:t>
            </a:r>
            <a:r>
              <a:rPr sz="878" b="1" spc="6" dirty="0">
                <a:latin typeface="Tw Cen MT"/>
                <a:cs typeface="Tw Cen MT"/>
              </a:rPr>
              <a:t>Sector</a:t>
            </a:r>
            <a:endParaRPr sz="878" dirty="0">
              <a:latin typeface="Tw Cen MT"/>
              <a:cs typeface="Tw Cen MT"/>
            </a:endParaRPr>
          </a:p>
        </p:txBody>
      </p:sp>
      <p:sp>
        <p:nvSpPr>
          <p:cNvPr id="3" name="object 3"/>
          <p:cNvSpPr txBox="1"/>
          <p:nvPr/>
        </p:nvSpPr>
        <p:spPr>
          <a:xfrm>
            <a:off x="2382228" y="1253374"/>
            <a:ext cx="496445" cy="298709"/>
          </a:xfrm>
          <a:prstGeom prst="rect">
            <a:avLst/>
          </a:prstGeom>
        </p:spPr>
        <p:txBody>
          <a:bodyPr vert="horz" wrap="square" lIns="0" tIns="9562" rIns="0" bIns="0" rtlCol="0">
            <a:spAutoFit/>
          </a:bodyPr>
          <a:lstStyle/>
          <a:p>
            <a:pPr marL="15937" marR="6375" indent="54983">
              <a:lnSpc>
                <a:spcPct val="107100"/>
              </a:lnSpc>
              <a:spcBef>
                <a:spcPts val="75"/>
              </a:spcBef>
            </a:pPr>
            <a:r>
              <a:rPr sz="878" b="1" spc="6" dirty="0">
                <a:latin typeface="Tw Cen MT"/>
                <a:cs typeface="Tw Cen MT"/>
              </a:rPr>
              <a:t>Annual  O</a:t>
            </a:r>
            <a:r>
              <a:rPr sz="878" b="1" spc="13" dirty="0">
                <a:latin typeface="Tw Cen MT"/>
                <a:cs typeface="Tw Cen MT"/>
              </a:rPr>
              <a:t>peni</a:t>
            </a:r>
            <a:r>
              <a:rPr sz="878" b="1" spc="6" dirty="0">
                <a:latin typeface="Tw Cen MT"/>
                <a:cs typeface="Tw Cen MT"/>
              </a:rPr>
              <a:t>ngs</a:t>
            </a:r>
            <a:endParaRPr sz="878" dirty="0">
              <a:latin typeface="Tw Cen MT"/>
              <a:cs typeface="Tw Cen MT"/>
            </a:endParaRPr>
          </a:p>
        </p:txBody>
      </p:sp>
      <p:sp>
        <p:nvSpPr>
          <p:cNvPr id="4" name="object 4"/>
          <p:cNvSpPr txBox="1"/>
          <p:nvPr/>
        </p:nvSpPr>
        <p:spPr>
          <a:xfrm>
            <a:off x="2975131" y="1253374"/>
            <a:ext cx="693271" cy="298709"/>
          </a:xfrm>
          <a:prstGeom prst="rect">
            <a:avLst/>
          </a:prstGeom>
        </p:spPr>
        <p:txBody>
          <a:bodyPr vert="horz" wrap="square" lIns="0" tIns="9562" rIns="0" bIns="0" rtlCol="0">
            <a:spAutoFit/>
          </a:bodyPr>
          <a:lstStyle/>
          <a:p>
            <a:pPr marL="245433" marR="6375" indent="-229496">
              <a:lnSpc>
                <a:spcPct val="107100"/>
              </a:lnSpc>
              <a:spcBef>
                <a:spcPts val="75"/>
              </a:spcBef>
            </a:pPr>
            <a:r>
              <a:rPr sz="878" b="1" spc="13" dirty="0">
                <a:latin typeface="Tw Cen MT"/>
                <a:cs typeface="Tw Cen MT"/>
              </a:rPr>
              <a:t>Below</a:t>
            </a:r>
            <a:r>
              <a:rPr sz="878" b="1" spc="-82" dirty="0">
                <a:latin typeface="Tw Cen MT"/>
                <a:cs typeface="Tw Cen MT"/>
              </a:rPr>
              <a:t> </a:t>
            </a:r>
            <a:r>
              <a:rPr sz="878" b="1" spc="13" dirty="0">
                <a:latin typeface="Tw Cen MT"/>
                <a:cs typeface="Tw Cen MT"/>
              </a:rPr>
              <a:t>Middle  Skill</a:t>
            </a:r>
            <a:endParaRPr sz="878" dirty="0">
              <a:latin typeface="Tw Cen MT"/>
              <a:cs typeface="Tw Cen MT"/>
            </a:endParaRPr>
          </a:p>
        </p:txBody>
      </p:sp>
      <p:sp>
        <p:nvSpPr>
          <p:cNvPr id="5" name="object 5"/>
          <p:cNvSpPr txBox="1"/>
          <p:nvPr/>
        </p:nvSpPr>
        <p:spPr>
          <a:xfrm>
            <a:off x="3778370" y="1326009"/>
            <a:ext cx="596850" cy="154413"/>
          </a:xfrm>
          <a:prstGeom prst="rect">
            <a:avLst/>
          </a:prstGeom>
        </p:spPr>
        <p:txBody>
          <a:bodyPr vert="horz" wrap="square" lIns="0" tIns="19125" rIns="0" bIns="0" rtlCol="0">
            <a:spAutoFit/>
          </a:bodyPr>
          <a:lstStyle/>
          <a:p>
            <a:pPr marL="15937">
              <a:spcBef>
                <a:spcPts val="151"/>
              </a:spcBef>
            </a:pPr>
            <a:r>
              <a:rPr sz="878" b="1" spc="13" dirty="0">
                <a:latin typeface="Tw Cen MT"/>
                <a:cs typeface="Tw Cen MT"/>
              </a:rPr>
              <a:t>Middle</a:t>
            </a:r>
            <a:r>
              <a:rPr sz="878" b="1" spc="-63" dirty="0">
                <a:latin typeface="Tw Cen MT"/>
                <a:cs typeface="Tw Cen MT"/>
              </a:rPr>
              <a:t> </a:t>
            </a:r>
            <a:r>
              <a:rPr sz="878" b="1" spc="13" dirty="0">
                <a:latin typeface="Tw Cen MT"/>
                <a:cs typeface="Tw Cen MT"/>
              </a:rPr>
              <a:t>Skill</a:t>
            </a:r>
            <a:endParaRPr sz="878" dirty="0">
              <a:latin typeface="Tw Cen MT"/>
              <a:cs typeface="Tw Cen MT"/>
            </a:endParaRPr>
          </a:p>
        </p:txBody>
      </p:sp>
      <p:sp>
        <p:nvSpPr>
          <p:cNvPr id="6" name="object 6"/>
          <p:cNvSpPr txBox="1"/>
          <p:nvPr/>
        </p:nvSpPr>
        <p:spPr>
          <a:xfrm>
            <a:off x="4468695" y="1182573"/>
            <a:ext cx="362573" cy="443236"/>
          </a:xfrm>
          <a:prstGeom prst="rect">
            <a:avLst/>
          </a:prstGeom>
        </p:spPr>
        <p:txBody>
          <a:bodyPr vert="horz" wrap="square" lIns="0" tIns="9562" rIns="0" bIns="0" rtlCol="0">
            <a:spAutoFit/>
          </a:bodyPr>
          <a:lstStyle/>
          <a:p>
            <a:pPr marL="15937" marR="6375" indent="7172" algn="just">
              <a:lnSpc>
                <a:spcPct val="107100"/>
              </a:lnSpc>
              <a:spcBef>
                <a:spcPts val="75"/>
              </a:spcBef>
            </a:pPr>
            <a:r>
              <a:rPr sz="878" b="1" spc="6" dirty="0">
                <a:latin typeface="Tw Cen MT"/>
                <a:cs typeface="Tw Cen MT"/>
              </a:rPr>
              <a:t>Above  </a:t>
            </a:r>
            <a:r>
              <a:rPr sz="878" b="1" spc="25" dirty="0">
                <a:latin typeface="Tw Cen MT"/>
                <a:cs typeface="Tw Cen MT"/>
              </a:rPr>
              <a:t>M</a:t>
            </a:r>
            <a:r>
              <a:rPr sz="878" b="1" spc="6" dirty="0">
                <a:latin typeface="Tw Cen MT"/>
                <a:cs typeface="Tw Cen MT"/>
              </a:rPr>
              <a:t>idd</a:t>
            </a:r>
            <a:r>
              <a:rPr sz="878" b="1" spc="13" dirty="0">
                <a:latin typeface="Tw Cen MT"/>
                <a:cs typeface="Tw Cen MT"/>
              </a:rPr>
              <a:t>l</a:t>
            </a:r>
            <a:r>
              <a:rPr sz="878" b="1" spc="6" dirty="0">
                <a:latin typeface="Tw Cen MT"/>
                <a:cs typeface="Tw Cen MT"/>
              </a:rPr>
              <a:t>e  </a:t>
            </a:r>
            <a:r>
              <a:rPr sz="878" b="1" spc="13" dirty="0">
                <a:latin typeface="Tw Cen MT"/>
                <a:cs typeface="Tw Cen MT"/>
              </a:rPr>
              <a:t>Skill</a:t>
            </a:r>
            <a:endParaRPr sz="878" dirty="0">
              <a:latin typeface="Tw Cen MT"/>
              <a:cs typeface="Tw Cen MT"/>
            </a:endParaRPr>
          </a:p>
        </p:txBody>
      </p:sp>
      <p:sp>
        <p:nvSpPr>
          <p:cNvPr id="7" name="object 7"/>
          <p:cNvSpPr txBox="1"/>
          <p:nvPr/>
        </p:nvSpPr>
        <p:spPr>
          <a:xfrm>
            <a:off x="5002273" y="1253374"/>
            <a:ext cx="2403338" cy="298709"/>
          </a:xfrm>
          <a:prstGeom prst="rect">
            <a:avLst/>
          </a:prstGeom>
        </p:spPr>
        <p:txBody>
          <a:bodyPr vert="horz" wrap="square" lIns="0" tIns="9562" rIns="0" bIns="0" rtlCol="0">
            <a:spAutoFit/>
          </a:bodyPr>
          <a:lstStyle/>
          <a:p>
            <a:pPr marL="838298" marR="6375" indent="-823158">
              <a:lnSpc>
                <a:spcPct val="107100"/>
              </a:lnSpc>
              <a:spcBef>
                <a:spcPts val="75"/>
              </a:spcBef>
            </a:pPr>
            <a:r>
              <a:rPr sz="878" b="1" spc="6" dirty="0">
                <a:latin typeface="Tw Cen MT"/>
                <a:cs typeface="Tw Cen MT"/>
              </a:rPr>
              <a:t>Orange County Annual Openings for </a:t>
            </a:r>
            <a:r>
              <a:rPr sz="878" b="1" spc="13" dirty="0">
                <a:latin typeface="Tw Cen MT"/>
                <a:cs typeface="Tw Cen MT"/>
              </a:rPr>
              <a:t>Middle </a:t>
            </a:r>
            <a:r>
              <a:rPr sz="878" b="1" spc="6" dirty="0">
                <a:latin typeface="Tw Cen MT"/>
                <a:cs typeface="Tw Cen MT"/>
              </a:rPr>
              <a:t>Skill  Jobs (2018-23)</a:t>
            </a:r>
            <a:endParaRPr sz="878" dirty="0">
              <a:latin typeface="Tw Cen MT"/>
              <a:cs typeface="Tw Cen MT"/>
            </a:endParaRPr>
          </a:p>
        </p:txBody>
      </p:sp>
      <p:sp>
        <p:nvSpPr>
          <p:cNvPr id="8" name="object 8"/>
          <p:cNvSpPr txBox="1"/>
          <p:nvPr/>
        </p:nvSpPr>
        <p:spPr>
          <a:xfrm>
            <a:off x="7563034" y="1199786"/>
            <a:ext cx="453415" cy="407563"/>
          </a:xfrm>
          <a:prstGeom prst="rect">
            <a:avLst/>
          </a:prstGeom>
        </p:spPr>
        <p:txBody>
          <a:bodyPr vert="horz" wrap="square" lIns="0" tIns="11953" rIns="0" bIns="0" rtlCol="0">
            <a:spAutoFit/>
          </a:bodyPr>
          <a:lstStyle/>
          <a:p>
            <a:pPr marL="15140" marR="6375">
              <a:lnSpc>
                <a:spcPct val="104600"/>
              </a:lnSpc>
              <a:spcBef>
                <a:spcPts val="94"/>
              </a:spcBef>
            </a:pPr>
            <a:r>
              <a:rPr sz="816" b="1" spc="6" dirty="0">
                <a:latin typeface="Tw Cen MT"/>
                <a:cs typeface="Tw Cen MT"/>
              </a:rPr>
              <a:t>OC</a:t>
            </a:r>
            <a:r>
              <a:rPr sz="816" b="1" spc="-75" dirty="0">
                <a:latin typeface="Tw Cen MT"/>
                <a:cs typeface="Tw Cen MT"/>
              </a:rPr>
              <a:t> </a:t>
            </a:r>
            <a:r>
              <a:rPr sz="816" b="1" spc="-6" dirty="0">
                <a:latin typeface="Tw Cen MT"/>
                <a:cs typeface="Tw Cen MT"/>
              </a:rPr>
              <a:t>Entry-  Level  </a:t>
            </a:r>
            <a:r>
              <a:rPr sz="816" b="1" dirty="0">
                <a:latin typeface="Tw Cen MT"/>
                <a:cs typeface="Tw Cen MT"/>
              </a:rPr>
              <a:t>Wages</a:t>
            </a:r>
            <a:endParaRPr sz="816" dirty="0">
              <a:latin typeface="Tw Cen MT"/>
              <a:cs typeface="Tw Cen MT"/>
            </a:endParaRPr>
          </a:p>
        </p:txBody>
      </p:sp>
      <p:sp>
        <p:nvSpPr>
          <p:cNvPr id="9" name="object 9"/>
          <p:cNvSpPr txBox="1"/>
          <p:nvPr/>
        </p:nvSpPr>
        <p:spPr>
          <a:xfrm>
            <a:off x="8100428" y="1199683"/>
            <a:ext cx="359385" cy="406911"/>
          </a:xfrm>
          <a:prstGeom prst="rect">
            <a:avLst/>
          </a:prstGeom>
        </p:spPr>
        <p:txBody>
          <a:bodyPr vert="horz" wrap="square" lIns="0" tIns="17531" rIns="0" bIns="0" rtlCol="0">
            <a:spAutoFit/>
          </a:bodyPr>
          <a:lstStyle/>
          <a:p>
            <a:pPr marL="109170">
              <a:spcBef>
                <a:spcPts val="138"/>
              </a:spcBef>
            </a:pPr>
            <a:r>
              <a:rPr sz="816" b="1" spc="6" dirty="0">
                <a:latin typeface="Tw Cen MT"/>
                <a:cs typeface="Tw Cen MT"/>
              </a:rPr>
              <a:t>OC</a:t>
            </a:r>
            <a:endParaRPr sz="816" dirty="0">
              <a:latin typeface="Tw Cen MT"/>
              <a:cs typeface="Tw Cen MT"/>
            </a:endParaRPr>
          </a:p>
          <a:p>
            <a:pPr marL="15937" marR="6375">
              <a:lnSpc>
                <a:spcPct val="104600"/>
              </a:lnSpc>
            </a:pPr>
            <a:r>
              <a:rPr sz="816" b="1" spc="13" dirty="0">
                <a:latin typeface="Tw Cen MT"/>
                <a:cs typeface="Tw Cen MT"/>
              </a:rPr>
              <a:t>M</a:t>
            </a:r>
            <a:r>
              <a:rPr sz="816" b="1" spc="-6" dirty="0">
                <a:latin typeface="Tw Cen MT"/>
                <a:cs typeface="Tw Cen MT"/>
              </a:rPr>
              <a:t>edia</a:t>
            </a:r>
            <a:r>
              <a:rPr sz="816" b="1" dirty="0">
                <a:latin typeface="Tw Cen MT"/>
                <a:cs typeface="Tw Cen MT"/>
              </a:rPr>
              <a:t>n  Wages</a:t>
            </a:r>
            <a:endParaRPr sz="816" dirty="0">
              <a:latin typeface="Tw Cen MT"/>
              <a:cs typeface="Tw Cen MT"/>
            </a:endParaRPr>
          </a:p>
        </p:txBody>
      </p:sp>
      <p:sp>
        <p:nvSpPr>
          <p:cNvPr id="10" name="object 10"/>
          <p:cNvSpPr txBox="1"/>
          <p:nvPr/>
        </p:nvSpPr>
        <p:spPr>
          <a:xfrm>
            <a:off x="8896025" y="1326009"/>
            <a:ext cx="1523602" cy="154413"/>
          </a:xfrm>
          <a:prstGeom prst="rect">
            <a:avLst/>
          </a:prstGeom>
        </p:spPr>
        <p:txBody>
          <a:bodyPr vert="horz" wrap="square" lIns="0" tIns="19125" rIns="0" bIns="0" rtlCol="0">
            <a:spAutoFit/>
          </a:bodyPr>
          <a:lstStyle/>
          <a:p>
            <a:pPr marL="15937">
              <a:spcBef>
                <a:spcPts val="151"/>
              </a:spcBef>
            </a:pPr>
            <a:r>
              <a:rPr sz="878" b="1" spc="6" dirty="0">
                <a:latin typeface="Tw Cen MT"/>
                <a:cs typeface="Tw Cen MT"/>
              </a:rPr>
              <a:t>Orange County FTES</a:t>
            </a:r>
            <a:r>
              <a:rPr sz="878" b="1" spc="19" dirty="0">
                <a:latin typeface="Tw Cen MT"/>
                <a:cs typeface="Tw Cen MT"/>
              </a:rPr>
              <a:t> </a:t>
            </a:r>
            <a:r>
              <a:rPr sz="878" b="1" spc="6" dirty="0">
                <a:latin typeface="Tw Cen MT"/>
                <a:cs typeface="Tw Cen MT"/>
              </a:rPr>
              <a:t>(2017-18)</a:t>
            </a:r>
            <a:endParaRPr sz="878" dirty="0">
              <a:latin typeface="Tw Cen MT"/>
              <a:cs typeface="Tw Cen MT"/>
            </a:endParaRPr>
          </a:p>
        </p:txBody>
      </p:sp>
      <p:sp>
        <p:nvSpPr>
          <p:cNvPr id="11" name="object 11"/>
          <p:cNvSpPr txBox="1"/>
          <p:nvPr/>
        </p:nvSpPr>
        <p:spPr>
          <a:xfrm>
            <a:off x="10982493" y="1326009"/>
            <a:ext cx="1307652" cy="154413"/>
          </a:xfrm>
          <a:prstGeom prst="rect">
            <a:avLst/>
          </a:prstGeom>
        </p:spPr>
        <p:txBody>
          <a:bodyPr vert="horz" wrap="square" lIns="0" tIns="19125" rIns="0" bIns="0" rtlCol="0">
            <a:spAutoFit/>
          </a:bodyPr>
          <a:lstStyle/>
          <a:p>
            <a:pPr marL="15937">
              <a:spcBef>
                <a:spcPts val="151"/>
              </a:spcBef>
            </a:pPr>
            <a:r>
              <a:rPr sz="878" b="1" spc="6" dirty="0">
                <a:latin typeface="Tw Cen MT"/>
                <a:cs typeface="Tw Cen MT"/>
              </a:rPr>
              <a:t>Orange </a:t>
            </a:r>
            <a:r>
              <a:rPr sz="878" b="1" spc="13" dirty="0">
                <a:latin typeface="Tw Cen MT"/>
                <a:cs typeface="Tw Cen MT"/>
              </a:rPr>
              <a:t>Awards</a:t>
            </a:r>
            <a:r>
              <a:rPr sz="878" b="1" spc="-19" dirty="0">
                <a:latin typeface="Tw Cen MT"/>
                <a:cs typeface="Tw Cen MT"/>
              </a:rPr>
              <a:t> </a:t>
            </a:r>
            <a:r>
              <a:rPr sz="878" b="1" spc="6" dirty="0">
                <a:latin typeface="Tw Cen MT"/>
                <a:cs typeface="Tw Cen MT"/>
              </a:rPr>
              <a:t>(2017-18)</a:t>
            </a:r>
            <a:endParaRPr sz="878" dirty="0">
              <a:latin typeface="Tw Cen MT"/>
              <a:cs typeface="Tw Cen MT"/>
            </a:endParaRPr>
          </a:p>
        </p:txBody>
      </p:sp>
      <p:sp>
        <p:nvSpPr>
          <p:cNvPr id="12" name="object 12"/>
          <p:cNvSpPr txBox="1"/>
          <p:nvPr/>
        </p:nvSpPr>
        <p:spPr>
          <a:xfrm>
            <a:off x="7593250" y="4181558"/>
            <a:ext cx="372932" cy="154413"/>
          </a:xfrm>
          <a:prstGeom prst="rect">
            <a:avLst/>
          </a:prstGeom>
        </p:spPr>
        <p:txBody>
          <a:bodyPr vert="horz" wrap="square" lIns="0" tIns="19125" rIns="0" bIns="0" rtlCol="0">
            <a:spAutoFit/>
          </a:bodyPr>
          <a:lstStyle/>
          <a:p>
            <a:pPr marL="15937">
              <a:spcBef>
                <a:spcPts val="151"/>
              </a:spcBef>
            </a:pPr>
            <a:r>
              <a:rPr sz="878" dirty="0">
                <a:latin typeface="Tw Cen MT"/>
                <a:cs typeface="Tw Cen MT"/>
              </a:rPr>
              <a:t>$11.80</a:t>
            </a:r>
          </a:p>
        </p:txBody>
      </p:sp>
      <p:sp>
        <p:nvSpPr>
          <p:cNvPr id="13" name="object 13"/>
          <p:cNvSpPr txBox="1"/>
          <p:nvPr/>
        </p:nvSpPr>
        <p:spPr>
          <a:xfrm>
            <a:off x="8084717" y="4181558"/>
            <a:ext cx="372932" cy="154413"/>
          </a:xfrm>
          <a:prstGeom prst="rect">
            <a:avLst/>
          </a:prstGeom>
        </p:spPr>
        <p:txBody>
          <a:bodyPr vert="horz" wrap="square" lIns="0" tIns="19125" rIns="0" bIns="0" rtlCol="0">
            <a:spAutoFit/>
          </a:bodyPr>
          <a:lstStyle/>
          <a:p>
            <a:pPr marL="15937">
              <a:spcBef>
                <a:spcPts val="151"/>
              </a:spcBef>
            </a:pPr>
            <a:r>
              <a:rPr sz="878" dirty="0">
                <a:latin typeface="Tw Cen MT"/>
                <a:cs typeface="Tw Cen MT"/>
              </a:rPr>
              <a:t>$17.60</a:t>
            </a:r>
          </a:p>
        </p:txBody>
      </p:sp>
      <p:sp>
        <p:nvSpPr>
          <p:cNvPr id="14" name="object 14"/>
          <p:cNvSpPr txBox="1"/>
          <p:nvPr/>
        </p:nvSpPr>
        <p:spPr>
          <a:xfrm>
            <a:off x="498290" y="5632972"/>
            <a:ext cx="4019376" cy="154413"/>
          </a:xfrm>
          <a:prstGeom prst="rect">
            <a:avLst/>
          </a:prstGeom>
        </p:spPr>
        <p:txBody>
          <a:bodyPr vert="horz" wrap="square" lIns="0" tIns="19125" rIns="0" bIns="0" rtlCol="0">
            <a:spAutoFit/>
          </a:bodyPr>
          <a:lstStyle/>
          <a:p>
            <a:pPr marL="15937">
              <a:spcBef>
                <a:spcPts val="151"/>
              </a:spcBef>
            </a:pPr>
            <a:r>
              <a:rPr sz="878" i="1" spc="6" dirty="0">
                <a:latin typeface="Tw Cen MT"/>
                <a:cs typeface="Tw Cen MT"/>
              </a:rPr>
              <a:t>Source: EMSI Data Set 2018.4 </a:t>
            </a:r>
            <a:r>
              <a:rPr sz="878" i="1" dirty="0">
                <a:latin typeface="Tw Cen MT"/>
                <a:cs typeface="Tw Cen MT"/>
              </a:rPr>
              <a:t>(Pull </a:t>
            </a:r>
            <a:r>
              <a:rPr sz="878" i="1" spc="6" dirty="0">
                <a:latin typeface="Tw Cen MT"/>
                <a:cs typeface="Tw Cen MT"/>
              </a:rPr>
              <a:t>date: 11/19/18) and </a:t>
            </a:r>
            <a:r>
              <a:rPr sz="878" i="1" dirty="0">
                <a:latin typeface="Tw Cen MT"/>
                <a:cs typeface="Tw Cen MT"/>
              </a:rPr>
              <a:t>Chancellor's </a:t>
            </a:r>
            <a:r>
              <a:rPr sz="878" i="1" spc="6" dirty="0">
                <a:latin typeface="Tw Cen MT"/>
                <a:cs typeface="Tw Cen MT"/>
              </a:rPr>
              <a:t>Office Data</a:t>
            </a:r>
            <a:r>
              <a:rPr sz="878" i="1" spc="113" dirty="0">
                <a:latin typeface="Tw Cen MT"/>
                <a:cs typeface="Tw Cen MT"/>
              </a:rPr>
              <a:t> </a:t>
            </a:r>
            <a:r>
              <a:rPr sz="878" i="1" spc="6" dirty="0">
                <a:latin typeface="Tw Cen MT"/>
                <a:cs typeface="Tw Cen MT"/>
              </a:rPr>
              <a:t>Mart</a:t>
            </a:r>
            <a:endParaRPr sz="878" dirty="0">
              <a:latin typeface="Tw Cen MT"/>
              <a:cs typeface="Tw Cen MT"/>
            </a:endParaRPr>
          </a:p>
        </p:txBody>
      </p:sp>
      <p:sp>
        <p:nvSpPr>
          <p:cNvPr id="15" name="object 15"/>
          <p:cNvSpPr/>
          <p:nvPr/>
        </p:nvSpPr>
        <p:spPr>
          <a:xfrm>
            <a:off x="7534020" y="1668981"/>
            <a:ext cx="0" cy="3987501"/>
          </a:xfrm>
          <a:custGeom>
            <a:avLst/>
            <a:gdLst/>
            <a:ahLst/>
            <a:cxnLst/>
            <a:rect l="l" t="t" r="r" b="b"/>
            <a:pathLst>
              <a:path h="3177540">
                <a:moveTo>
                  <a:pt x="0" y="0"/>
                </a:moveTo>
                <a:lnTo>
                  <a:pt x="0" y="3177540"/>
                </a:lnTo>
              </a:path>
            </a:pathLst>
          </a:custGeom>
          <a:ln w="7607">
            <a:solidFill>
              <a:srgbClr val="BEBEBE"/>
            </a:solidFill>
          </a:ln>
        </p:spPr>
        <p:txBody>
          <a:bodyPr wrap="square" lIns="0" tIns="0" rIns="0" bIns="0" rtlCol="0"/>
          <a:lstStyle/>
          <a:p>
            <a:endParaRPr sz="4518" dirty="0"/>
          </a:p>
        </p:txBody>
      </p:sp>
      <p:sp>
        <p:nvSpPr>
          <p:cNvPr id="16" name="object 16"/>
          <p:cNvSpPr/>
          <p:nvPr/>
        </p:nvSpPr>
        <p:spPr>
          <a:xfrm>
            <a:off x="8042744" y="1678527"/>
            <a:ext cx="0" cy="3978736"/>
          </a:xfrm>
          <a:custGeom>
            <a:avLst/>
            <a:gdLst/>
            <a:ahLst/>
            <a:cxnLst/>
            <a:rect l="l" t="t" r="r" b="b"/>
            <a:pathLst>
              <a:path h="3170554">
                <a:moveTo>
                  <a:pt x="0" y="0"/>
                </a:moveTo>
                <a:lnTo>
                  <a:pt x="0" y="3169932"/>
                </a:lnTo>
              </a:path>
            </a:pathLst>
          </a:custGeom>
          <a:ln w="7620">
            <a:solidFill>
              <a:srgbClr val="BEBEBE"/>
            </a:solidFill>
          </a:ln>
        </p:spPr>
        <p:txBody>
          <a:bodyPr wrap="square" lIns="0" tIns="0" rIns="0" bIns="0" rtlCol="0"/>
          <a:lstStyle/>
          <a:p>
            <a:endParaRPr sz="4518" dirty="0"/>
          </a:p>
        </p:txBody>
      </p:sp>
      <p:sp>
        <p:nvSpPr>
          <p:cNvPr id="17" name="object 17"/>
          <p:cNvSpPr/>
          <p:nvPr/>
        </p:nvSpPr>
        <p:spPr>
          <a:xfrm>
            <a:off x="8517037" y="1678527"/>
            <a:ext cx="0" cy="3978736"/>
          </a:xfrm>
          <a:custGeom>
            <a:avLst/>
            <a:gdLst/>
            <a:ahLst/>
            <a:cxnLst/>
            <a:rect l="l" t="t" r="r" b="b"/>
            <a:pathLst>
              <a:path h="3170554">
                <a:moveTo>
                  <a:pt x="0" y="0"/>
                </a:moveTo>
                <a:lnTo>
                  <a:pt x="0" y="3169932"/>
                </a:lnTo>
              </a:path>
            </a:pathLst>
          </a:custGeom>
          <a:ln w="7620">
            <a:solidFill>
              <a:srgbClr val="BEBEBE"/>
            </a:solidFill>
          </a:ln>
        </p:spPr>
        <p:txBody>
          <a:bodyPr wrap="square" lIns="0" tIns="0" rIns="0" bIns="0" rtlCol="0"/>
          <a:lstStyle/>
          <a:p>
            <a:endParaRPr sz="4518" dirty="0"/>
          </a:p>
        </p:txBody>
      </p:sp>
      <p:sp>
        <p:nvSpPr>
          <p:cNvPr id="18" name="object 18"/>
          <p:cNvSpPr/>
          <p:nvPr/>
        </p:nvSpPr>
        <p:spPr>
          <a:xfrm>
            <a:off x="7538808" y="1673769"/>
            <a:ext cx="983329" cy="0"/>
          </a:xfrm>
          <a:custGeom>
            <a:avLst/>
            <a:gdLst/>
            <a:ahLst/>
            <a:cxnLst/>
            <a:rect l="l" t="t" r="r" b="b"/>
            <a:pathLst>
              <a:path w="783590">
                <a:moveTo>
                  <a:pt x="0" y="0"/>
                </a:moveTo>
                <a:lnTo>
                  <a:pt x="783348" y="0"/>
                </a:lnTo>
              </a:path>
            </a:pathLst>
          </a:custGeom>
          <a:ln w="7607">
            <a:solidFill>
              <a:srgbClr val="BEBEBE"/>
            </a:solidFill>
          </a:ln>
        </p:spPr>
        <p:txBody>
          <a:bodyPr wrap="square" lIns="0" tIns="0" rIns="0" bIns="0" rtlCol="0"/>
          <a:lstStyle/>
          <a:p>
            <a:endParaRPr sz="4518" dirty="0"/>
          </a:p>
        </p:txBody>
      </p:sp>
      <p:sp>
        <p:nvSpPr>
          <p:cNvPr id="19" name="object 19"/>
          <p:cNvSpPr/>
          <p:nvPr/>
        </p:nvSpPr>
        <p:spPr>
          <a:xfrm>
            <a:off x="7538808" y="2285752"/>
            <a:ext cx="983329" cy="0"/>
          </a:xfrm>
          <a:custGeom>
            <a:avLst/>
            <a:gdLst/>
            <a:ahLst/>
            <a:cxnLst/>
            <a:rect l="l" t="t" r="r" b="b"/>
            <a:pathLst>
              <a:path w="783590">
                <a:moveTo>
                  <a:pt x="0" y="0"/>
                </a:moveTo>
                <a:lnTo>
                  <a:pt x="783348" y="0"/>
                </a:lnTo>
              </a:path>
            </a:pathLst>
          </a:custGeom>
          <a:ln w="7620">
            <a:solidFill>
              <a:srgbClr val="BEBEBE"/>
            </a:solidFill>
          </a:ln>
        </p:spPr>
        <p:txBody>
          <a:bodyPr wrap="square" lIns="0" tIns="0" rIns="0" bIns="0" rtlCol="0"/>
          <a:lstStyle/>
          <a:p>
            <a:endParaRPr sz="4518" dirty="0"/>
          </a:p>
        </p:txBody>
      </p:sp>
      <p:sp>
        <p:nvSpPr>
          <p:cNvPr id="20" name="object 20"/>
          <p:cNvSpPr/>
          <p:nvPr/>
        </p:nvSpPr>
        <p:spPr>
          <a:xfrm>
            <a:off x="7538808" y="2591755"/>
            <a:ext cx="983329" cy="0"/>
          </a:xfrm>
          <a:custGeom>
            <a:avLst/>
            <a:gdLst/>
            <a:ahLst/>
            <a:cxnLst/>
            <a:rect l="l" t="t" r="r" b="b"/>
            <a:pathLst>
              <a:path w="783590">
                <a:moveTo>
                  <a:pt x="0" y="0"/>
                </a:moveTo>
                <a:lnTo>
                  <a:pt x="783348" y="0"/>
                </a:lnTo>
              </a:path>
            </a:pathLst>
          </a:custGeom>
          <a:ln w="7607">
            <a:solidFill>
              <a:srgbClr val="BEBEBE"/>
            </a:solidFill>
          </a:ln>
        </p:spPr>
        <p:txBody>
          <a:bodyPr wrap="square" lIns="0" tIns="0" rIns="0" bIns="0" rtlCol="0"/>
          <a:lstStyle/>
          <a:p>
            <a:endParaRPr sz="4518" dirty="0"/>
          </a:p>
        </p:txBody>
      </p:sp>
      <p:sp>
        <p:nvSpPr>
          <p:cNvPr id="21" name="object 21"/>
          <p:cNvSpPr/>
          <p:nvPr/>
        </p:nvSpPr>
        <p:spPr>
          <a:xfrm>
            <a:off x="7538808" y="2897743"/>
            <a:ext cx="983329" cy="0"/>
          </a:xfrm>
          <a:custGeom>
            <a:avLst/>
            <a:gdLst/>
            <a:ahLst/>
            <a:cxnLst/>
            <a:rect l="l" t="t" r="r" b="b"/>
            <a:pathLst>
              <a:path w="783590">
                <a:moveTo>
                  <a:pt x="0" y="0"/>
                </a:moveTo>
                <a:lnTo>
                  <a:pt x="783348" y="0"/>
                </a:lnTo>
              </a:path>
            </a:pathLst>
          </a:custGeom>
          <a:ln w="7620">
            <a:solidFill>
              <a:srgbClr val="BEBEBE"/>
            </a:solidFill>
          </a:ln>
        </p:spPr>
        <p:txBody>
          <a:bodyPr wrap="square" lIns="0" tIns="0" rIns="0" bIns="0" rtlCol="0"/>
          <a:lstStyle/>
          <a:p>
            <a:endParaRPr sz="4518" dirty="0"/>
          </a:p>
        </p:txBody>
      </p:sp>
      <p:sp>
        <p:nvSpPr>
          <p:cNvPr id="22" name="object 22"/>
          <p:cNvSpPr/>
          <p:nvPr/>
        </p:nvSpPr>
        <p:spPr>
          <a:xfrm>
            <a:off x="7538808" y="3203738"/>
            <a:ext cx="983329" cy="0"/>
          </a:xfrm>
          <a:custGeom>
            <a:avLst/>
            <a:gdLst/>
            <a:ahLst/>
            <a:cxnLst/>
            <a:rect l="l" t="t" r="r" b="b"/>
            <a:pathLst>
              <a:path w="783590">
                <a:moveTo>
                  <a:pt x="0" y="0"/>
                </a:moveTo>
                <a:lnTo>
                  <a:pt x="783348" y="0"/>
                </a:lnTo>
              </a:path>
            </a:pathLst>
          </a:custGeom>
          <a:ln w="7620">
            <a:solidFill>
              <a:srgbClr val="BEBEBE"/>
            </a:solidFill>
          </a:ln>
        </p:spPr>
        <p:txBody>
          <a:bodyPr wrap="square" lIns="0" tIns="0" rIns="0" bIns="0" rtlCol="0"/>
          <a:lstStyle/>
          <a:p>
            <a:endParaRPr sz="4518" dirty="0"/>
          </a:p>
        </p:txBody>
      </p:sp>
      <p:sp>
        <p:nvSpPr>
          <p:cNvPr id="23" name="object 23"/>
          <p:cNvSpPr/>
          <p:nvPr/>
        </p:nvSpPr>
        <p:spPr>
          <a:xfrm>
            <a:off x="7538808" y="3509741"/>
            <a:ext cx="983329" cy="0"/>
          </a:xfrm>
          <a:custGeom>
            <a:avLst/>
            <a:gdLst/>
            <a:ahLst/>
            <a:cxnLst/>
            <a:rect l="l" t="t" r="r" b="b"/>
            <a:pathLst>
              <a:path w="783590">
                <a:moveTo>
                  <a:pt x="0" y="0"/>
                </a:moveTo>
                <a:lnTo>
                  <a:pt x="783348" y="0"/>
                </a:lnTo>
              </a:path>
            </a:pathLst>
          </a:custGeom>
          <a:ln w="7607">
            <a:solidFill>
              <a:srgbClr val="BEBEBE"/>
            </a:solidFill>
          </a:ln>
        </p:spPr>
        <p:txBody>
          <a:bodyPr wrap="square" lIns="0" tIns="0" rIns="0" bIns="0" rtlCol="0"/>
          <a:lstStyle/>
          <a:p>
            <a:endParaRPr sz="4518" dirty="0"/>
          </a:p>
        </p:txBody>
      </p:sp>
      <p:sp>
        <p:nvSpPr>
          <p:cNvPr id="24" name="object 24"/>
          <p:cNvSpPr/>
          <p:nvPr/>
        </p:nvSpPr>
        <p:spPr>
          <a:xfrm>
            <a:off x="7538808" y="3815729"/>
            <a:ext cx="983329" cy="0"/>
          </a:xfrm>
          <a:custGeom>
            <a:avLst/>
            <a:gdLst/>
            <a:ahLst/>
            <a:cxnLst/>
            <a:rect l="l" t="t" r="r" b="b"/>
            <a:pathLst>
              <a:path w="783590">
                <a:moveTo>
                  <a:pt x="0" y="0"/>
                </a:moveTo>
                <a:lnTo>
                  <a:pt x="783348" y="0"/>
                </a:lnTo>
              </a:path>
            </a:pathLst>
          </a:custGeom>
          <a:ln w="7620">
            <a:solidFill>
              <a:srgbClr val="BEBEBE"/>
            </a:solidFill>
          </a:ln>
        </p:spPr>
        <p:txBody>
          <a:bodyPr wrap="square" lIns="0" tIns="0" rIns="0" bIns="0" rtlCol="0"/>
          <a:lstStyle/>
          <a:p>
            <a:endParaRPr sz="4518" dirty="0"/>
          </a:p>
        </p:txBody>
      </p:sp>
      <p:sp>
        <p:nvSpPr>
          <p:cNvPr id="25" name="object 25"/>
          <p:cNvSpPr/>
          <p:nvPr/>
        </p:nvSpPr>
        <p:spPr>
          <a:xfrm>
            <a:off x="7538808" y="4121724"/>
            <a:ext cx="983329" cy="0"/>
          </a:xfrm>
          <a:custGeom>
            <a:avLst/>
            <a:gdLst/>
            <a:ahLst/>
            <a:cxnLst/>
            <a:rect l="l" t="t" r="r" b="b"/>
            <a:pathLst>
              <a:path w="783590">
                <a:moveTo>
                  <a:pt x="0" y="0"/>
                </a:moveTo>
                <a:lnTo>
                  <a:pt x="783348" y="0"/>
                </a:lnTo>
              </a:path>
            </a:pathLst>
          </a:custGeom>
          <a:ln w="7620">
            <a:solidFill>
              <a:srgbClr val="BEBEBE"/>
            </a:solidFill>
          </a:ln>
        </p:spPr>
        <p:txBody>
          <a:bodyPr wrap="square" lIns="0" tIns="0" rIns="0" bIns="0" rtlCol="0"/>
          <a:lstStyle/>
          <a:p>
            <a:endParaRPr sz="4518" dirty="0"/>
          </a:p>
        </p:txBody>
      </p:sp>
      <p:sp>
        <p:nvSpPr>
          <p:cNvPr id="26" name="object 26"/>
          <p:cNvSpPr/>
          <p:nvPr/>
        </p:nvSpPr>
        <p:spPr>
          <a:xfrm>
            <a:off x="7538808" y="4427727"/>
            <a:ext cx="983329" cy="0"/>
          </a:xfrm>
          <a:custGeom>
            <a:avLst/>
            <a:gdLst/>
            <a:ahLst/>
            <a:cxnLst/>
            <a:rect l="l" t="t" r="r" b="b"/>
            <a:pathLst>
              <a:path w="783590">
                <a:moveTo>
                  <a:pt x="0" y="0"/>
                </a:moveTo>
                <a:lnTo>
                  <a:pt x="783348" y="0"/>
                </a:lnTo>
              </a:path>
            </a:pathLst>
          </a:custGeom>
          <a:ln w="7607">
            <a:solidFill>
              <a:srgbClr val="BEBEBE"/>
            </a:solidFill>
          </a:ln>
        </p:spPr>
        <p:txBody>
          <a:bodyPr wrap="square" lIns="0" tIns="0" rIns="0" bIns="0" rtlCol="0"/>
          <a:lstStyle/>
          <a:p>
            <a:endParaRPr sz="4518" dirty="0"/>
          </a:p>
        </p:txBody>
      </p:sp>
      <p:sp>
        <p:nvSpPr>
          <p:cNvPr id="27" name="object 27"/>
          <p:cNvSpPr/>
          <p:nvPr/>
        </p:nvSpPr>
        <p:spPr>
          <a:xfrm>
            <a:off x="7538808" y="4733715"/>
            <a:ext cx="983329" cy="0"/>
          </a:xfrm>
          <a:custGeom>
            <a:avLst/>
            <a:gdLst/>
            <a:ahLst/>
            <a:cxnLst/>
            <a:rect l="l" t="t" r="r" b="b"/>
            <a:pathLst>
              <a:path w="783590">
                <a:moveTo>
                  <a:pt x="0" y="0"/>
                </a:moveTo>
                <a:lnTo>
                  <a:pt x="783348" y="0"/>
                </a:lnTo>
              </a:path>
            </a:pathLst>
          </a:custGeom>
          <a:ln w="7620">
            <a:solidFill>
              <a:srgbClr val="BEBEBE"/>
            </a:solidFill>
          </a:ln>
        </p:spPr>
        <p:txBody>
          <a:bodyPr wrap="square" lIns="0" tIns="0" rIns="0" bIns="0" rtlCol="0"/>
          <a:lstStyle/>
          <a:p>
            <a:endParaRPr sz="4518" dirty="0"/>
          </a:p>
        </p:txBody>
      </p:sp>
      <p:sp>
        <p:nvSpPr>
          <p:cNvPr id="28" name="object 28"/>
          <p:cNvSpPr/>
          <p:nvPr/>
        </p:nvSpPr>
        <p:spPr>
          <a:xfrm>
            <a:off x="7538808" y="5039710"/>
            <a:ext cx="983329" cy="0"/>
          </a:xfrm>
          <a:custGeom>
            <a:avLst/>
            <a:gdLst/>
            <a:ahLst/>
            <a:cxnLst/>
            <a:rect l="l" t="t" r="r" b="b"/>
            <a:pathLst>
              <a:path w="783590">
                <a:moveTo>
                  <a:pt x="0" y="0"/>
                </a:moveTo>
                <a:lnTo>
                  <a:pt x="783348" y="0"/>
                </a:lnTo>
              </a:path>
            </a:pathLst>
          </a:custGeom>
          <a:ln w="7620">
            <a:solidFill>
              <a:srgbClr val="BEBEBE"/>
            </a:solidFill>
          </a:ln>
        </p:spPr>
        <p:txBody>
          <a:bodyPr wrap="square" lIns="0" tIns="0" rIns="0" bIns="0" rtlCol="0"/>
          <a:lstStyle/>
          <a:p>
            <a:endParaRPr sz="4518" dirty="0"/>
          </a:p>
        </p:txBody>
      </p:sp>
      <p:sp>
        <p:nvSpPr>
          <p:cNvPr id="29" name="object 29"/>
          <p:cNvSpPr/>
          <p:nvPr/>
        </p:nvSpPr>
        <p:spPr>
          <a:xfrm>
            <a:off x="7538808" y="5345713"/>
            <a:ext cx="983329" cy="0"/>
          </a:xfrm>
          <a:custGeom>
            <a:avLst/>
            <a:gdLst/>
            <a:ahLst/>
            <a:cxnLst/>
            <a:rect l="l" t="t" r="r" b="b"/>
            <a:pathLst>
              <a:path w="783590">
                <a:moveTo>
                  <a:pt x="0" y="0"/>
                </a:moveTo>
                <a:lnTo>
                  <a:pt x="783348" y="0"/>
                </a:lnTo>
              </a:path>
            </a:pathLst>
          </a:custGeom>
          <a:ln w="7607">
            <a:solidFill>
              <a:srgbClr val="BEBEBE"/>
            </a:solidFill>
          </a:ln>
        </p:spPr>
        <p:txBody>
          <a:bodyPr wrap="square" lIns="0" tIns="0" rIns="0" bIns="0" rtlCol="0"/>
          <a:lstStyle/>
          <a:p>
            <a:endParaRPr sz="4518" dirty="0"/>
          </a:p>
        </p:txBody>
      </p:sp>
      <p:sp>
        <p:nvSpPr>
          <p:cNvPr id="30" name="object 30"/>
          <p:cNvSpPr/>
          <p:nvPr/>
        </p:nvSpPr>
        <p:spPr>
          <a:xfrm>
            <a:off x="7538808" y="5651701"/>
            <a:ext cx="983329" cy="0"/>
          </a:xfrm>
          <a:custGeom>
            <a:avLst/>
            <a:gdLst/>
            <a:ahLst/>
            <a:cxnLst/>
            <a:rect l="l" t="t" r="r" b="b"/>
            <a:pathLst>
              <a:path w="783590">
                <a:moveTo>
                  <a:pt x="0" y="0"/>
                </a:moveTo>
                <a:lnTo>
                  <a:pt x="783348" y="0"/>
                </a:lnTo>
              </a:path>
            </a:pathLst>
          </a:custGeom>
          <a:ln w="7620">
            <a:solidFill>
              <a:srgbClr val="BEBEBE"/>
            </a:solidFill>
          </a:ln>
        </p:spPr>
        <p:txBody>
          <a:bodyPr wrap="square" lIns="0" tIns="0" rIns="0" bIns="0" rtlCol="0"/>
          <a:lstStyle/>
          <a:p>
            <a:endParaRPr sz="4518" dirty="0"/>
          </a:p>
        </p:txBody>
      </p:sp>
      <p:sp>
        <p:nvSpPr>
          <p:cNvPr id="31" name="object 31"/>
          <p:cNvSpPr/>
          <p:nvPr/>
        </p:nvSpPr>
        <p:spPr>
          <a:xfrm>
            <a:off x="4930104" y="1786837"/>
            <a:ext cx="372135" cy="137857"/>
          </a:xfrm>
          <a:custGeom>
            <a:avLst/>
            <a:gdLst/>
            <a:ahLst/>
            <a:cxnLst/>
            <a:rect l="l" t="t" r="r" b="b"/>
            <a:pathLst>
              <a:path w="296545" h="109855">
                <a:moveTo>
                  <a:pt x="296545" y="0"/>
                </a:moveTo>
                <a:lnTo>
                  <a:pt x="0" y="0"/>
                </a:lnTo>
                <a:lnTo>
                  <a:pt x="0" y="109639"/>
                </a:lnTo>
                <a:lnTo>
                  <a:pt x="296545" y="109639"/>
                </a:lnTo>
                <a:lnTo>
                  <a:pt x="296545" y="0"/>
                </a:lnTo>
                <a:close/>
              </a:path>
            </a:pathLst>
          </a:custGeom>
          <a:solidFill>
            <a:srgbClr val="7E7E7E"/>
          </a:solidFill>
        </p:spPr>
        <p:txBody>
          <a:bodyPr wrap="square" lIns="0" tIns="0" rIns="0" bIns="0" rtlCol="0"/>
          <a:lstStyle/>
          <a:p>
            <a:endParaRPr sz="4518" dirty="0"/>
          </a:p>
        </p:txBody>
      </p:sp>
      <p:sp>
        <p:nvSpPr>
          <p:cNvPr id="32" name="object 32"/>
          <p:cNvSpPr/>
          <p:nvPr/>
        </p:nvSpPr>
        <p:spPr>
          <a:xfrm>
            <a:off x="4930103" y="2088498"/>
            <a:ext cx="150606" cy="137857"/>
          </a:xfrm>
          <a:custGeom>
            <a:avLst/>
            <a:gdLst/>
            <a:ahLst/>
            <a:cxnLst/>
            <a:rect l="l" t="t" r="r" b="b"/>
            <a:pathLst>
              <a:path w="120014" h="109855">
                <a:moveTo>
                  <a:pt x="119519" y="0"/>
                </a:moveTo>
                <a:lnTo>
                  <a:pt x="0" y="0"/>
                </a:lnTo>
                <a:lnTo>
                  <a:pt x="0" y="109639"/>
                </a:lnTo>
                <a:lnTo>
                  <a:pt x="119519" y="109639"/>
                </a:lnTo>
                <a:lnTo>
                  <a:pt x="119519" y="0"/>
                </a:lnTo>
                <a:close/>
              </a:path>
            </a:pathLst>
          </a:custGeom>
          <a:solidFill>
            <a:srgbClr val="7E7E7E"/>
          </a:solidFill>
        </p:spPr>
        <p:txBody>
          <a:bodyPr wrap="square" lIns="0" tIns="0" rIns="0" bIns="0" rtlCol="0"/>
          <a:lstStyle/>
          <a:p>
            <a:endParaRPr sz="4518" dirty="0"/>
          </a:p>
        </p:txBody>
      </p:sp>
      <p:sp>
        <p:nvSpPr>
          <p:cNvPr id="33" name="object 33"/>
          <p:cNvSpPr/>
          <p:nvPr/>
        </p:nvSpPr>
        <p:spPr>
          <a:xfrm>
            <a:off x="4938829" y="2390174"/>
            <a:ext cx="0" cy="137857"/>
          </a:xfrm>
          <a:custGeom>
            <a:avLst/>
            <a:gdLst/>
            <a:ahLst/>
            <a:cxnLst/>
            <a:rect l="l" t="t" r="r" b="b"/>
            <a:pathLst>
              <a:path h="109855">
                <a:moveTo>
                  <a:pt x="0" y="0"/>
                </a:moveTo>
                <a:lnTo>
                  <a:pt x="0" y="109639"/>
                </a:lnTo>
              </a:path>
            </a:pathLst>
          </a:custGeom>
          <a:ln w="13906">
            <a:solidFill>
              <a:srgbClr val="7E7E7E"/>
            </a:solidFill>
          </a:ln>
        </p:spPr>
        <p:txBody>
          <a:bodyPr wrap="square" lIns="0" tIns="0" rIns="0" bIns="0" rtlCol="0"/>
          <a:lstStyle/>
          <a:p>
            <a:endParaRPr sz="4518" dirty="0"/>
          </a:p>
        </p:txBody>
      </p:sp>
      <p:sp>
        <p:nvSpPr>
          <p:cNvPr id="34" name="object 34"/>
          <p:cNvSpPr/>
          <p:nvPr/>
        </p:nvSpPr>
        <p:spPr>
          <a:xfrm>
            <a:off x="4930103" y="2691850"/>
            <a:ext cx="200809" cy="137857"/>
          </a:xfrm>
          <a:custGeom>
            <a:avLst/>
            <a:gdLst/>
            <a:ahLst/>
            <a:cxnLst/>
            <a:rect l="l" t="t" r="r" b="b"/>
            <a:pathLst>
              <a:path w="160020" h="109855">
                <a:moveTo>
                  <a:pt x="159753" y="0"/>
                </a:moveTo>
                <a:lnTo>
                  <a:pt x="0" y="0"/>
                </a:lnTo>
                <a:lnTo>
                  <a:pt x="0" y="109639"/>
                </a:lnTo>
                <a:lnTo>
                  <a:pt x="159753" y="109639"/>
                </a:lnTo>
                <a:lnTo>
                  <a:pt x="159753" y="0"/>
                </a:lnTo>
                <a:close/>
              </a:path>
            </a:pathLst>
          </a:custGeom>
          <a:solidFill>
            <a:srgbClr val="7E7E7E"/>
          </a:solidFill>
        </p:spPr>
        <p:txBody>
          <a:bodyPr wrap="square" lIns="0" tIns="0" rIns="0" bIns="0" rtlCol="0"/>
          <a:lstStyle/>
          <a:p>
            <a:endParaRPr sz="4518" dirty="0"/>
          </a:p>
        </p:txBody>
      </p:sp>
      <p:sp>
        <p:nvSpPr>
          <p:cNvPr id="35" name="object 35"/>
          <p:cNvSpPr/>
          <p:nvPr/>
        </p:nvSpPr>
        <p:spPr>
          <a:xfrm>
            <a:off x="4930104" y="2993527"/>
            <a:ext cx="126701" cy="137857"/>
          </a:xfrm>
          <a:custGeom>
            <a:avLst/>
            <a:gdLst/>
            <a:ahLst/>
            <a:cxnLst/>
            <a:rect l="l" t="t" r="r" b="b"/>
            <a:pathLst>
              <a:path w="100964" h="109855">
                <a:moveTo>
                  <a:pt x="100406" y="0"/>
                </a:moveTo>
                <a:lnTo>
                  <a:pt x="0" y="0"/>
                </a:lnTo>
                <a:lnTo>
                  <a:pt x="0" y="109639"/>
                </a:lnTo>
                <a:lnTo>
                  <a:pt x="100406" y="109639"/>
                </a:lnTo>
                <a:lnTo>
                  <a:pt x="100406" y="0"/>
                </a:lnTo>
                <a:close/>
              </a:path>
            </a:pathLst>
          </a:custGeom>
          <a:solidFill>
            <a:srgbClr val="7E7E7E"/>
          </a:solidFill>
        </p:spPr>
        <p:txBody>
          <a:bodyPr wrap="square" lIns="0" tIns="0" rIns="0" bIns="0" rtlCol="0"/>
          <a:lstStyle/>
          <a:p>
            <a:endParaRPr sz="4518" dirty="0"/>
          </a:p>
        </p:txBody>
      </p:sp>
      <p:sp>
        <p:nvSpPr>
          <p:cNvPr id="36" name="object 36"/>
          <p:cNvSpPr/>
          <p:nvPr/>
        </p:nvSpPr>
        <p:spPr>
          <a:xfrm>
            <a:off x="4944511" y="3295203"/>
            <a:ext cx="0" cy="137857"/>
          </a:xfrm>
          <a:custGeom>
            <a:avLst/>
            <a:gdLst/>
            <a:ahLst/>
            <a:cxnLst/>
            <a:rect l="l" t="t" r="r" b="b"/>
            <a:pathLst>
              <a:path h="109855">
                <a:moveTo>
                  <a:pt x="0" y="0"/>
                </a:moveTo>
                <a:lnTo>
                  <a:pt x="0" y="109639"/>
                </a:lnTo>
              </a:path>
            </a:pathLst>
          </a:custGeom>
          <a:ln w="22961">
            <a:solidFill>
              <a:srgbClr val="7E7E7E"/>
            </a:solidFill>
          </a:ln>
        </p:spPr>
        <p:txBody>
          <a:bodyPr wrap="square" lIns="0" tIns="0" rIns="0" bIns="0" rtlCol="0"/>
          <a:lstStyle/>
          <a:p>
            <a:endParaRPr sz="4518" dirty="0"/>
          </a:p>
        </p:txBody>
      </p:sp>
      <p:sp>
        <p:nvSpPr>
          <p:cNvPr id="37" name="object 37"/>
          <p:cNvSpPr/>
          <p:nvPr/>
        </p:nvSpPr>
        <p:spPr>
          <a:xfrm>
            <a:off x="4930104" y="3596864"/>
            <a:ext cx="118733" cy="137857"/>
          </a:xfrm>
          <a:custGeom>
            <a:avLst/>
            <a:gdLst/>
            <a:ahLst/>
            <a:cxnLst/>
            <a:rect l="l" t="t" r="r" b="b"/>
            <a:pathLst>
              <a:path w="94614" h="109855">
                <a:moveTo>
                  <a:pt x="94373" y="0"/>
                </a:moveTo>
                <a:lnTo>
                  <a:pt x="0" y="0"/>
                </a:lnTo>
                <a:lnTo>
                  <a:pt x="0" y="109639"/>
                </a:lnTo>
                <a:lnTo>
                  <a:pt x="94373" y="109639"/>
                </a:lnTo>
                <a:lnTo>
                  <a:pt x="94373" y="0"/>
                </a:lnTo>
                <a:close/>
              </a:path>
            </a:pathLst>
          </a:custGeom>
          <a:solidFill>
            <a:srgbClr val="7E7E7E"/>
          </a:solidFill>
        </p:spPr>
        <p:txBody>
          <a:bodyPr wrap="square" lIns="0" tIns="0" rIns="0" bIns="0" rtlCol="0"/>
          <a:lstStyle/>
          <a:p>
            <a:endParaRPr sz="4518" dirty="0"/>
          </a:p>
        </p:txBody>
      </p:sp>
      <p:sp>
        <p:nvSpPr>
          <p:cNvPr id="38" name="object 38"/>
          <p:cNvSpPr/>
          <p:nvPr/>
        </p:nvSpPr>
        <p:spPr>
          <a:xfrm>
            <a:off x="4931888" y="4803568"/>
            <a:ext cx="0" cy="137857"/>
          </a:xfrm>
          <a:custGeom>
            <a:avLst/>
            <a:gdLst/>
            <a:ahLst/>
            <a:cxnLst/>
            <a:rect l="l" t="t" r="r" b="b"/>
            <a:pathLst>
              <a:path h="109854">
                <a:moveTo>
                  <a:pt x="0" y="0"/>
                </a:moveTo>
                <a:lnTo>
                  <a:pt x="0" y="109639"/>
                </a:lnTo>
              </a:path>
            </a:pathLst>
          </a:custGeom>
          <a:ln w="3175">
            <a:solidFill>
              <a:srgbClr val="7E7E7E"/>
            </a:solidFill>
          </a:ln>
        </p:spPr>
        <p:txBody>
          <a:bodyPr wrap="square" lIns="0" tIns="0" rIns="0" bIns="0" rtlCol="0"/>
          <a:lstStyle/>
          <a:p>
            <a:endParaRPr sz="4518" dirty="0"/>
          </a:p>
        </p:txBody>
      </p:sp>
      <p:sp>
        <p:nvSpPr>
          <p:cNvPr id="39" name="object 39"/>
          <p:cNvSpPr/>
          <p:nvPr/>
        </p:nvSpPr>
        <p:spPr>
          <a:xfrm>
            <a:off x="4931259" y="5406904"/>
            <a:ext cx="0" cy="137857"/>
          </a:xfrm>
          <a:custGeom>
            <a:avLst/>
            <a:gdLst/>
            <a:ahLst/>
            <a:cxnLst/>
            <a:rect l="l" t="t" r="r" b="b"/>
            <a:pathLst>
              <a:path h="109854">
                <a:moveTo>
                  <a:pt x="0" y="0"/>
                </a:moveTo>
                <a:lnTo>
                  <a:pt x="0" y="109639"/>
                </a:lnTo>
              </a:path>
            </a:pathLst>
          </a:custGeom>
          <a:ln w="3175">
            <a:solidFill>
              <a:srgbClr val="7E7E7E"/>
            </a:solidFill>
          </a:ln>
        </p:spPr>
        <p:txBody>
          <a:bodyPr wrap="square" lIns="0" tIns="0" rIns="0" bIns="0" rtlCol="0"/>
          <a:lstStyle/>
          <a:p>
            <a:endParaRPr sz="4518" dirty="0"/>
          </a:p>
        </p:txBody>
      </p:sp>
      <p:sp>
        <p:nvSpPr>
          <p:cNvPr id="40" name="object 40"/>
          <p:cNvSpPr/>
          <p:nvPr/>
        </p:nvSpPr>
        <p:spPr>
          <a:xfrm>
            <a:off x="5302238" y="1786837"/>
            <a:ext cx="1590538" cy="137857"/>
          </a:xfrm>
          <a:custGeom>
            <a:avLst/>
            <a:gdLst/>
            <a:ahLst/>
            <a:cxnLst/>
            <a:rect l="l" t="t" r="r" b="b"/>
            <a:pathLst>
              <a:path w="1267460" h="109855">
                <a:moveTo>
                  <a:pt x="1267358" y="0"/>
                </a:moveTo>
                <a:lnTo>
                  <a:pt x="0" y="0"/>
                </a:lnTo>
                <a:lnTo>
                  <a:pt x="0" y="109639"/>
                </a:lnTo>
                <a:lnTo>
                  <a:pt x="1267358" y="109639"/>
                </a:lnTo>
                <a:lnTo>
                  <a:pt x="1267358" y="0"/>
                </a:lnTo>
                <a:close/>
              </a:path>
            </a:pathLst>
          </a:custGeom>
          <a:solidFill>
            <a:srgbClr val="56247C"/>
          </a:solidFill>
        </p:spPr>
        <p:txBody>
          <a:bodyPr wrap="square" lIns="0" tIns="0" rIns="0" bIns="0" rtlCol="0"/>
          <a:lstStyle/>
          <a:p>
            <a:endParaRPr sz="4518" dirty="0"/>
          </a:p>
        </p:txBody>
      </p:sp>
      <p:sp>
        <p:nvSpPr>
          <p:cNvPr id="41" name="object 41"/>
          <p:cNvSpPr/>
          <p:nvPr/>
        </p:nvSpPr>
        <p:spPr>
          <a:xfrm>
            <a:off x="5080088" y="2088498"/>
            <a:ext cx="863799" cy="137857"/>
          </a:xfrm>
          <a:custGeom>
            <a:avLst/>
            <a:gdLst/>
            <a:ahLst/>
            <a:cxnLst/>
            <a:rect l="l" t="t" r="r" b="b"/>
            <a:pathLst>
              <a:path w="688339" h="109855">
                <a:moveTo>
                  <a:pt x="687997" y="0"/>
                </a:moveTo>
                <a:lnTo>
                  <a:pt x="0" y="0"/>
                </a:lnTo>
                <a:lnTo>
                  <a:pt x="0" y="109639"/>
                </a:lnTo>
                <a:lnTo>
                  <a:pt x="687997" y="109639"/>
                </a:lnTo>
                <a:lnTo>
                  <a:pt x="687997" y="0"/>
                </a:lnTo>
                <a:close/>
              </a:path>
            </a:pathLst>
          </a:custGeom>
          <a:solidFill>
            <a:srgbClr val="56247C"/>
          </a:solidFill>
        </p:spPr>
        <p:txBody>
          <a:bodyPr wrap="square" lIns="0" tIns="0" rIns="0" bIns="0" rtlCol="0"/>
          <a:lstStyle/>
          <a:p>
            <a:endParaRPr sz="4518" dirty="0"/>
          </a:p>
        </p:txBody>
      </p:sp>
      <p:sp>
        <p:nvSpPr>
          <p:cNvPr id="42" name="object 42"/>
          <p:cNvSpPr/>
          <p:nvPr/>
        </p:nvSpPr>
        <p:spPr>
          <a:xfrm>
            <a:off x="4947555" y="2390174"/>
            <a:ext cx="713192" cy="137857"/>
          </a:xfrm>
          <a:custGeom>
            <a:avLst/>
            <a:gdLst/>
            <a:ahLst/>
            <a:cxnLst/>
            <a:rect l="l" t="t" r="r" b="b"/>
            <a:pathLst>
              <a:path w="568325" h="109855">
                <a:moveTo>
                  <a:pt x="568299" y="0"/>
                </a:moveTo>
                <a:lnTo>
                  <a:pt x="0" y="0"/>
                </a:lnTo>
                <a:lnTo>
                  <a:pt x="0" y="109639"/>
                </a:lnTo>
                <a:lnTo>
                  <a:pt x="568299" y="109639"/>
                </a:lnTo>
                <a:lnTo>
                  <a:pt x="568299" y="0"/>
                </a:lnTo>
                <a:close/>
              </a:path>
            </a:pathLst>
          </a:custGeom>
          <a:solidFill>
            <a:srgbClr val="56247C"/>
          </a:solidFill>
        </p:spPr>
        <p:txBody>
          <a:bodyPr wrap="square" lIns="0" tIns="0" rIns="0" bIns="0" rtlCol="0"/>
          <a:lstStyle/>
          <a:p>
            <a:endParaRPr sz="4518" dirty="0"/>
          </a:p>
        </p:txBody>
      </p:sp>
      <p:sp>
        <p:nvSpPr>
          <p:cNvPr id="43" name="object 43"/>
          <p:cNvSpPr/>
          <p:nvPr/>
        </p:nvSpPr>
        <p:spPr>
          <a:xfrm>
            <a:off x="5130578" y="2691850"/>
            <a:ext cx="537882" cy="137857"/>
          </a:xfrm>
          <a:custGeom>
            <a:avLst/>
            <a:gdLst/>
            <a:ahLst/>
            <a:cxnLst/>
            <a:rect l="l" t="t" r="r" b="b"/>
            <a:pathLst>
              <a:path w="428625" h="109855">
                <a:moveTo>
                  <a:pt x="428485" y="0"/>
                </a:moveTo>
                <a:lnTo>
                  <a:pt x="0" y="0"/>
                </a:lnTo>
                <a:lnTo>
                  <a:pt x="0" y="109639"/>
                </a:lnTo>
                <a:lnTo>
                  <a:pt x="428485" y="109639"/>
                </a:lnTo>
                <a:lnTo>
                  <a:pt x="428485" y="0"/>
                </a:lnTo>
                <a:close/>
              </a:path>
            </a:pathLst>
          </a:custGeom>
          <a:solidFill>
            <a:srgbClr val="56247C"/>
          </a:solidFill>
        </p:spPr>
        <p:txBody>
          <a:bodyPr wrap="square" lIns="0" tIns="0" rIns="0" bIns="0" rtlCol="0"/>
          <a:lstStyle/>
          <a:p>
            <a:endParaRPr sz="4518" dirty="0"/>
          </a:p>
        </p:txBody>
      </p:sp>
      <p:sp>
        <p:nvSpPr>
          <p:cNvPr id="44" name="object 44"/>
          <p:cNvSpPr/>
          <p:nvPr/>
        </p:nvSpPr>
        <p:spPr>
          <a:xfrm>
            <a:off x="5056103" y="2993527"/>
            <a:ext cx="415962" cy="137857"/>
          </a:xfrm>
          <a:custGeom>
            <a:avLst/>
            <a:gdLst/>
            <a:ahLst/>
            <a:cxnLst/>
            <a:rect l="l" t="t" r="r" b="b"/>
            <a:pathLst>
              <a:path w="331470" h="109855">
                <a:moveTo>
                  <a:pt x="330923" y="0"/>
                </a:moveTo>
                <a:lnTo>
                  <a:pt x="0" y="0"/>
                </a:lnTo>
                <a:lnTo>
                  <a:pt x="0" y="109639"/>
                </a:lnTo>
                <a:lnTo>
                  <a:pt x="330923" y="109639"/>
                </a:lnTo>
                <a:lnTo>
                  <a:pt x="330923" y="0"/>
                </a:lnTo>
                <a:close/>
              </a:path>
            </a:pathLst>
          </a:custGeom>
          <a:solidFill>
            <a:srgbClr val="56247C"/>
          </a:solidFill>
        </p:spPr>
        <p:txBody>
          <a:bodyPr wrap="square" lIns="0" tIns="0" rIns="0" bIns="0" rtlCol="0"/>
          <a:lstStyle/>
          <a:p>
            <a:endParaRPr sz="4518" dirty="0"/>
          </a:p>
        </p:txBody>
      </p:sp>
      <p:sp>
        <p:nvSpPr>
          <p:cNvPr id="45" name="object 45"/>
          <p:cNvSpPr/>
          <p:nvPr/>
        </p:nvSpPr>
        <p:spPr>
          <a:xfrm>
            <a:off x="4958917" y="3295203"/>
            <a:ext cx="358588" cy="137857"/>
          </a:xfrm>
          <a:custGeom>
            <a:avLst/>
            <a:gdLst/>
            <a:ahLst/>
            <a:cxnLst/>
            <a:rect l="l" t="t" r="r" b="b"/>
            <a:pathLst>
              <a:path w="285750" h="109855">
                <a:moveTo>
                  <a:pt x="285661" y="0"/>
                </a:moveTo>
                <a:lnTo>
                  <a:pt x="0" y="0"/>
                </a:lnTo>
                <a:lnTo>
                  <a:pt x="0" y="109639"/>
                </a:lnTo>
                <a:lnTo>
                  <a:pt x="285661" y="109639"/>
                </a:lnTo>
                <a:lnTo>
                  <a:pt x="285661" y="0"/>
                </a:lnTo>
                <a:close/>
              </a:path>
            </a:pathLst>
          </a:custGeom>
          <a:solidFill>
            <a:srgbClr val="56247C"/>
          </a:solidFill>
        </p:spPr>
        <p:txBody>
          <a:bodyPr wrap="square" lIns="0" tIns="0" rIns="0" bIns="0" rtlCol="0"/>
          <a:lstStyle/>
          <a:p>
            <a:endParaRPr sz="4518" dirty="0"/>
          </a:p>
        </p:txBody>
      </p:sp>
      <p:sp>
        <p:nvSpPr>
          <p:cNvPr id="46" name="object 46"/>
          <p:cNvSpPr/>
          <p:nvPr/>
        </p:nvSpPr>
        <p:spPr>
          <a:xfrm>
            <a:off x="5048534" y="3596864"/>
            <a:ext cx="293244" cy="137857"/>
          </a:xfrm>
          <a:custGeom>
            <a:avLst/>
            <a:gdLst/>
            <a:ahLst/>
            <a:cxnLst/>
            <a:rect l="l" t="t" r="r" b="b"/>
            <a:pathLst>
              <a:path w="233679" h="109855">
                <a:moveTo>
                  <a:pt x="233349" y="0"/>
                </a:moveTo>
                <a:lnTo>
                  <a:pt x="0" y="0"/>
                </a:lnTo>
                <a:lnTo>
                  <a:pt x="0" y="109639"/>
                </a:lnTo>
                <a:lnTo>
                  <a:pt x="233349" y="109639"/>
                </a:lnTo>
                <a:lnTo>
                  <a:pt x="233349" y="0"/>
                </a:lnTo>
                <a:close/>
              </a:path>
            </a:pathLst>
          </a:custGeom>
          <a:solidFill>
            <a:srgbClr val="56247C"/>
          </a:solidFill>
        </p:spPr>
        <p:txBody>
          <a:bodyPr wrap="square" lIns="0" tIns="0" rIns="0" bIns="0" rtlCol="0"/>
          <a:lstStyle/>
          <a:p>
            <a:endParaRPr sz="4518" dirty="0"/>
          </a:p>
        </p:txBody>
      </p:sp>
      <p:sp>
        <p:nvSpPr>
          <p:cNvPr id="47" name="object 47"/>
          <p:cNvSpPr/>
          <p:nvPr/>
        </p:nvSpPr>
        <p:spPr>
          <a:xfrm>
            <a:off x="4930103" y="3898539"/>
            <a:ext cx="213559" cy="137857"/>
          </a:xfrm>
          <a:custGeom>
            <a:avLst/>
            <a:gdLst/>
            <a:ahLst/>
            <a:cxnLst/>
            <a:rect l="l" t="t" r="r" b="b"/>
            <a:pathLst>
              <a:path w="170179" h="109855">
                <a:moveTo>
                  <a:pt x="169811" y="0"/>
                </a:moveTo>
                <a:lnTo>
                  <a:pt x="0" y="0"/>
                </a:lnTo>
                <a:lnTo>
                  <a:pt x="0" y="109639"/>
                </a:lnTo>
                <a:lnTo>
                  <a:pt x="169811" y="109639"/>
                </a:lnTo>
                <a:lnTo>
                  <a:pt x="169811" y="0"/>
                </a:lnTo>
                <a:close/>
              </a:path>
            </a:pathLst>
          </a:custGeom>
          <a:solidFill>
            <a:srgbClr val="56247C"/>
          </a:solidFill>
        </p:spPr>
        <p:txBody>
          <a:bodyPr wrap="square" lIns="0" tIns="0" rIns="0" bIns="0" rtlCol="0"/>
          <a:lstStyle/>
          <a:p>
            <a:endParaRPr sz="4518" dirty="0"/>
          </a:p>
        </p:txBody>
      </p:sp>
      <p:sp>
        <p:nvSpPr>
          <p:cNvPr id="48" name="object 48"/>
          <p:cNvSpPr/>
          <p:nvPr/>
        </p:nvSpPr>
        <p:spPr>
          <a:xfrm>
            <a:off x="4930103" y="4200215"/>
            <a:ext cx="267746" cy="137857"/>
          </a:xfrm>
          <a:custGeom>
            <a:avLst/>
            <a:gdLst/>
            <a:ahLst/>
            <a:cxnLst/>
            <a:rect l="l" t="t" r="r" b="b"/>
            <a:pathLst>
              <a:path w="213360" h="109854">
                <a:moveTo>
                  <a:pt x="213067" y="0"/>
                </a:moveTo>
                <a:lnTo>
                  <a:pt x="0" y="0"/>
                </a:lnTo>
                <a:lnTo>
                  <a:pt x="0" y="109639"/>
                </a:lnTo>
                <a:lnTo>
                  <a:pt x="213067" y="109639"/>
                </a:lnTo>
                <a:lnTo>
                  <a:pt x="213067" y="0"/>
                </a:lnTo>
                <a:close/>
              </a:path>
            </a:pathLst>
          </a:custGeom>
          <a:solidFill>
            <a:srgbClr val="56247C"/>
          </a:solidFill>
        </p:spPr>
        <p:txBody>
          <a:bodyPr wrap="square" lIns="0" tIns="0" rIns="0" bIns="0" rtlCol="0"/>
          <a:lstStyle/>
          <a:p>
            <a:endParaRPr sz="4518" dirty="0"/>
          </a:p>
        </p:txBody>
      </p:sp>
      <p:sp>
        <p:nvSpPr>
          <p:cNvPr id="49" name="object 49"/>
          <p:cNvSpPr/>
          <p:nvPr/>
        </p:nvSpPr>
        <p:spPr>
          <a:xfrm>
            <a:off x="4930104" y="4501891"/>
            <a:ext cx="133076" cy="137857"/>
          </a:xfrm>
          <a:custGeom>
            <a:avLst/>
            <a:gdLst/>
            <a:ahLst/>
            <a:cxnLst/>
            <a:rect l="l" t="t" r="r" b="b"/>
            <a:pathLst>
              <a:path w="106045" h="109854">
                <a:moveTo>
                  <a:pt x="105435" y="0"/>
                </a:moveTo>
                <a:lnTo>
                  <a:pt x="0" y="0"/>
                </a:lnTo>
                <a:lnTo>
                  <a:pt x="0" y="109639"/>
                </a:lnTo>
                <a:lnTo>
                  <a:pt x="105435" y="109639"/>
                </a:lnTo>
                <a:lnTo>
                  <a:pt x="105435" y="0"/>
                </a:lnTo>
                <a:close/>
              </a:path>
            </a:pathLst>
          </a:custGeom>
          <a:solidFill>
            <a:srgbClr val="56247C"/>
          </a:solidFill>
        </p:spPr>
        <p:txBody>
          <a:bodyPr wrap="square" lIns="0" tIns="0" rIns="0" bIns="0" rtlCol="0"/>
          <a:lstStyle/>
          <a:p>
            <a:endParaRPr sz="4518" dirty="0"/>
          </a:p>
        </p:txBody>
      </p:sp>
      <p:sp>
        <p:nvSpPr>
          <p:cNvPr id="50" name="object 50"/>
          <p:cNvSpPr/>
          <p:nvPr/>
        </p:nvSpPr>
        <p:spPr>
          <a:xfrm>
            <a:off x="4933673" y="4803568"/>
            <a:ext cx="100405" cy="137857"/>
          </a:xfrm>
          <a:custGeom>
            <a:avLst/>
            <a:gdLst/>
            <a:ahLst/>
            <a:cxnLst/>
            <a:rect l="l" t="t" r="r" b="b"/>
            <a:pathLst>
              <a:path w="80010" h="109854">
                <a:moveTo>
                  <a:pt x="0" y="109639"/>
                </a:moveTo>
                <a:lnTo>
                  <a:pt x="79463" y="109639"/>
                </a:lnTo>
                <a:lnTo>
                  <a:pt x="79463" y="0"/>
                </a:lnTo>
                <a:lnTo>
                  <a:pt x="0" y="0"/>
                </a:lnTo>
                <a:lnTo>
                  <a:pt x="0" y="109639"/>
                </a:lnTo>
                <a:close/>
              </a:path>
            </a:pathLst>
          </a:custGeom>
          <a:solidFill>
            <a:srgbClr val="56247C"/>
          </a:solidFill>
        </p:spPr>
        <p:txBody>
          <a:bodyPr wrap="square" lIns="0" tIns="0" rIns="0" bIns="0" rtlCol="0"/>
          <a:lstStyle/>
          <a:p>
            <a:endParaRPr sz="4518" dirty="0"/>
          </a:p>
        </p:txBody>
      </p:sp>
      <p:sp>
        <p:nvSpPr>
          <p:cNvPr id="51" name="object 51"/>
          <p:cNvSpPr/>
          <p:nvPr/>
        </p:nvSpPr>
        <p:spPr>
          <a:xfrm>
            <a:off x="4972910" y="5105228"/>
            <a:ext cx="0" cy="137857"/>
          </a:xfrm>
          <a:custGeom>
            <a:avLst/>
            <a:gdLst/>
            <a:ahLst/>
            <a:cxnLst/>
            <a:rect l="l" t="t" r="r" b="b"/>
            <a:pathLst>
              <a:path h="109854">
                <a:moveTo>
                  <a:pt x="0" y="0"/>
                </a:moveTo>
                <a:lnTo>
                  <a:pt x="0" y="109639"/>
                </a:lnTo>
              </a:path>
            </a:pathLst>
          </a:custGeom>
          <a:ln w="68224">
            <a:solidFill>
              <a:srgbClr val="56247C"/>
            </a:solidFill>
          </a:ln>
        </p:spPr>
        <p:txBody>
          <a:bodyPr wrap="square" lIns="0" tIns="0" rIns="0" bIns="0" rtlCol="0"/>
          <a:lstStyle/>
          <a:p>
            <a:endParaRPr sz="4518" dirty="0"/>
          </a:p>
        </p:txBody>
      </p:sp>
      <p:sp>
        <p:nvSpPr>
          <p:cNvPr id="52" name="object 52"/>
          <p:cNvSpPr/>
          <p:nvPr/>
        </p:nvSpPr>
        <p:spPr>
          <a:xfrm>
            <a:off x="4952606" y="5406904"/>
            <a:ext cx="0" cy="137857"/>
          </a:xfrm>
          <a:custGeom>
            <a:avLst/>
            <a:gdLst/>
            <a:ahLst/>
            <a:cxnLst/>
            <a:rect l="l" t="t" r="r" b="b"/>
            <a:pathLst>
              <a:path h="109854">
                <a:moveTo>
                  <a:pt x="0" y="0"/>
                </a:moveTo>
                <a:lnTo>
                  <a:pt x="0" y="109639"/>
                </a:lnTo>
              </a:path>
            </a:pathLst>
          </a:custGeom>
          <a:ln w="32181">
            <a:solidFill>
              <a:srgbClr val="56247C"/>
            </a:solidFill>
          </a:ln>
        </p:spPr>
        <p:txBody>
          <a:bodyPr wrap="square" lIns="0" tIns="0" rIns="0" bIns="0" rtlCol="0"/>
          <a:lstStyle/>
          <a:p>
            <a:endParaRPr sz="4518" dirty="0"/>
          </a:p>
        </p:txBody>
      </p:sp>
      <p:sp>
        <p:nvSpPr>
          <p:cNvPr id="53" name="object 53"/>
          <p:cNvSpPr/>
          <p:nvPr/>
        </p:nvSpPr>
        <p:spPr>
          <a:xfrm>
            <a:off x="6892665" y="1786821"/>
            <a:ext cx="585694" cy="137857"/>
          </a:xfrm>
          <a:custGeom>
            <a:avLst/>
            <a:gdLst/>
            <a:ahLst/>
            <a:cxnLst/>
            <a:rect l="l" t="t" r="r" b="b"/>
            <a:pathLst>
              <a:path w="466725" h="109855">
                <a:moveTo>
                  <a:pt x="466712" y="0"/>
                </a:moveTo>
                <a:lnTo>
                  <a:pt x="0" y="0"/>
                </a:lnTo>
                <a:lnTo>
                  <a:pt x="0" y="109639"/>
                </a:lnTo>
                <a:lnTo>
                  <a:pt x="466712" y="109639"/>
                </a:lnTo>
                <a:lnTo>
                  <a:pt x="466712" y="0"/>
                </a:lnTo>
                <a:close/>
              </a:path>
            </a:pathLst>
          </a:custGeom>
          <a:solidFill>
            <a:srgbClr val="00AFEF"/>
          </a:solidFill>
        </p:spPr>
        <p:txBody>
          <a:bodyPr wrap="square" lIns="0" tIns="0" rIns="0" bIns="0" rtlCol="0"/>
          <a:lstStyle/>
          <a:p>
            <a:endParaRPr sz="4518" dirty="0"/>
          </a:p>
        </p:txBody>
      </p:sp>
      <p:sp>
        <p:nvSpPr>
          <p:cNvPr id="54" name="object 54"/>
          <p:cNvSpPr/>
          <p:nvPr/>
        </p:nvSpPr>
        <p:spPr>
          <a:xfrm>
            <a:off x="5943458" y="2088498"/>
            <a:ext cx="170529" cy="137857"/>
          </a:xfrm>
          <a:custGeom>
            <a:avLst/>
            <a:gdLst/>
            <a:ahLst/>
            <a:cxnLst/>
            <a:rect l="l" t="t" r="r" b="b"/>
            <a:pathLst>
              <a:path w="135889" h="109855">
                <a:moveTo>
                  <a:pt x="135788" y="0"/>
                </a:moveTo>
                <a:lnTo>
                  <a:pt x="0" y="0"/>
                </a:lnTo>
                <a:lnTo>
                  <a:pt x="0" y="109639"/>
                </a:lnTo>
                <a:lnTo>
                  <a:pt x="135788" y="109639"/>
                </a:lnTo>
                <a:lnTo>
                  <a:pt x="135788" y="0"/>
                </a:lnTo>
                <a:close/>
              </a:path>
            </a:pathLst>
          </a:custGeom>
          <a:solidFill>
            <a:srgbClr val="00AFEF"/>
          </a:solidFill>
        </p:spPr>
        <p:txBody>
          <a:bodyPr wrap="square" lIns="0" tIns="0" rIns="0" bIns="0" rtlCol="0"/>
          <a:lstStyle/>
          <a:p>
            <a:endParaRPr sz="4518" dirty="0"/>
          </a:p>
        </p:txBody>
      </p:sp>
      <p:sp>
        <p:nvSpPr>
          <p:cNvPr id="55" name="object 55"/>
          <p:cNvSpPr/>
          <p:nvPr/>
        </p:nvSpPr>
        <p:spPr>
          <a:xfrm>
            <a:off x="5679019" y="2390174"/>
            <a:ext cx="0" cy="137857"/>
          </a:xfrm>
          <a:custGeom>
            <a:avLst/>
            <a:gdLst/>
            <a:ahLst/>
            <a:cxnLst/>
            <a:rect l="l" t="t" r="r" b="b"/>
            <a:pathLst>
              <a:path h="109855">
                <a:moveTo>
                  <a:pt x="0" y="0"/>
                </a:moveTo>
                <a:lnTo>
                  <a:pt x="0" y="109639"/>
                </a:lnTo>
              </a:path>
            </a:pathLst>
          </a:custGeom>
          <a:ln w="29171">
            <a:solidFill>
              <a:srgbClr val="00AFEF"/>
            </a:solidFill>
          </a:ln>
        </p:spPr>
        <p:txBody>
          <a:bodyPr wrap="square" lIns="0" tIns="0" rIns="0" bIns="0" rtlCol="0"/>
          <a:lstStyle/>
          <a:p>
            <a:endParaRPr sz="4518" dirty="0"/>
          </a:p>
        </p:txBody>
      </p:sp>
      <p:sp>
        <p:nvSpPr>
          <p:cNvPr id="56" name="object 56"/>
          <p:cNvSpPr/>
          <p:nvPr/>
        </p:nvSpPr>
        <p:spPr>
          <a:xfrm>
            <a:off x="5668301" y="2691850"/>
            <a:ext cx="249418" cy="137857"/>
          </a:xfrm>
          <a:custGeom>
            <a:avLst/>
            <a:gdLst/>
            <a:ahLst/>
            <a:cxnLst/>
            <a:rect l="l" t="t" r="r" b="b"/>
            <a:pathLst>
              <a:path w="198754" h="109855">
                <a:moveTo>
                  <a:pt x="198145" y="0"/>
                </a:moveTo>
                <a:lnTo>
                  <a:pt x="0" y="0"/>
                </a:lnTo>
                <a:lnTo>
                  <a:pt x="0" y="109639"/>
                </a:lnTo>
                <a:lnTo>
                  <a:pt x="198145" y="109639"/>
                </a:lnTo>
                <a:lnTo>
                  <a:pt x="198145" y="0"/>
                </a:lnTo>
                <a:close/>
              </a:path>
            </a:pathLst>
          </a:custGeom>
          <a:solidFill>
            <a:srgbClr val="00AFEF"/>
          </a:solidFill>
        </p:spPr>
        <p:txBody>
          <a:bodyPr wrap="square" lIns="0" tIns="0" rIns="0" bIns="0" rtlCol="0"/>
          <a:lstStyle/>
          <a:p>
            <a:endParaRPr sz="4518" dirty="0"/>
          </a:p>
        </p:txBody>
      </p:sp>
      <p:sp>
        <p:nvSpPr>
          <p:cNvPr id="57" name="object 57"/>
          <p:cNvSpPr/>
          <p:nvPr/>
        </p:nvSpPr>
        <p:spPr>
          <a:xfrm>
            <a:off x="5326861" y="3295186"/>
            <a:ext cx="0" cy="137857"/>
          </a:xfrm>
          <a:custGeom>
            <a:avLst/>
            <a:gdLst/>
            <a:ahLst/>
            <a:cxnLst/>
            <a:rect l="l" t="t" r="r" b="b"/>
            <a:pathLst>
              <a:path h="109855">
                <a:moveTo>
                  <a:pt x="0" y="0"/>
                </a:moveTo>
                <a:lnTo>
                  <a:pt x="0" y="109639"/>
                </a:lnTo>
              </a:path>
            </a:pathLst>
          </a:custGeom>
          <a:ln w="15087">
            <a:solidFill>
              <a:srgbClr val="00AFEF"/>
            </a:solidFill>
          </a:ln>
        </p:spPr>
        <p:txBody>
          <a:bodyPr wrap="square" lIns="0" tIns="0" rIns="0" bIns="0" rtlCol="0"/>
          <a:lstStyle/>
          <a:p>
            <a:endParaRPr sz="4518" dirty="0"/>
          </a:p>
        </p:txBody>
      </p:sp>
      <p:sp>
        <p:nvSpPr>
          <p:cNvPr id="58" name="object 58"/>
          <p:cNvSpPr/>
          <p:nvPr/>
        </p:nvSpPr>
        <p:spPr>
          <a:xfrm>
            <a:off x="5342010" y="3596864"/>
            <a:ext cx="0" cy="137857"/>
          </a:xfrm>
          <a:custGeom>
            <a:avLst/>
            <a:gdLst/>
            <a:ahLst/>
            <a:cxnLst/>
            <a:rect l="l" t="t" r="r" b="b"/>
            <a:pathLst>
              <a:path h="109855">
                <a:moveTo>
                  <a:pt x="0" y="0"/>
                </a:moveTo>
                <a:lnTo>
                  <a:pt x="0" y="109639"/>
                </a:lnTo>
              </a:path>
            </a:pathLst>
          </a:custGeom>
          <a:ln w="3175">
            <a:solidFill>
              <a:srgbClr val="00AFEF"/>
            </a:solidFill>
          </a:ln>
        </p:spPr>
        <p:txBody>
          <a:bodyPr wrap="square" lIns="0" tIns="0" rIns="0" bIns="0" rtlCol="0"/>
          <a:lstStyle/>
          <a:p>
            <a:endParaRPr sz="4518" dirty="0"/>
          </a:p>
        </p:txBody>
      </p:sp>
      <p:sp>
        <p:nvSpPr>
          <p:cNvPr id="59" name="object 59"/>
          <p:cNvSpPr/>
          <p:nvPr/>
        </p:nvSpPr>
        <p:spPr>
          <a:xfrm>
            <a:off x="5143216" y="3898539"/>
            <a:ext cx="172919" cy="137857"/>
          </a:xfrm>
          <a:custGeom>
            <a:avLst/>
            <a:gdLst/>
            <a:ahLst/>
            <a:cxnLst/>
            <a:rect l="l" t="t" r="r" b="b"/>
            <a:pathLst>
              <a:path w="137795" h="109855">
                <a:moveTo>
                  <a:pt x="137795" y="0"/>
                </a:moveTo>
                <a:lnTo>
                  <a:pt x="0" y="0"/>
                </a:lnTo>
                <a:lnTo>
                  <a:pt x="0" y="109639"/>
                </a:lnTo>
                <a:lnTo>
                  <a:pt x="137795" y="109639"/>
                </a:lnTo>
                <a:lnTo>
                  <a:pt x="137795" y="0"/>
                </a:lnTo>
                <a:close/>
              </a:path>
            </a:pathLst>
          </a:custGeom>
          <a:solidFill>
            <a:srgbClr val="00AFEF"/>
          </a:solidFill>
        </p:spPr>
        <p:txBody>
          <a:bodyPr wrap="square" lIns="0" tIns="0" rIns="0" bIns="0" rtlCol="0"/>
          <a:lstStyle/>
          <a:p>
            <a:endParaRPr sz="4518" dirty="0"/>
          </a:p>
        </p:txBody>
      </p:sp>
      <p:sp>
        <p:nvSpPr>
          <p:cNvPr id="60" name="object 60"/>
          <p:cNvSpPr/>
          <p:nvPr/>
        </p:nvSpPr>
        <p:spPr>
          <a:xfrm>
            <a:off x="5223356" y="4200215"/>
            <a:ext cx="0" cy="137857"/>
          </a:xfrm>
          <a:custGeom>
            <a:avLst/>
            <a:gdLst/>
            <a:ahLst/>
            <a:cxnLst/>
            <a:rect l="l" t="t" r="r" b="b"/>
            <a:pathLst>
              <a:path h="109854">
                <a:moveTo>
                  <a:pt x="0" y="0"/>
                </a:moveTo>
                <a:lnTo>
                  <a:pt x="0" y="109639"/>
                </a:lnTo>
              </a:path>
            </a:pathLst>
          </a:custGeom>
          <a:ln w="41236">
            <a:solidFill>
              <a:srgbClr val="00AFEF"/>
            </a:solidFill>
          </a:ln>
        </p:spPr>
        <p:txBody>
          <a:bodyPr wrap="square" lIns="0" tIns="0" rIns="0" bIns="0" rtlCol="0"/>
          <a:lstStyle/>
          <a:p>
            <a:endParaRPr sz="4518" dirty="0"/>
          </a:p>
        </p:txBody>
      </p:sp>
      <p:sp>
        <p:nvSpPr>
          <p:cNvPr id="61" name="object 61"/>
          <p:cNvSpPr/>
          <p:nvPr/>
        </p:nvSpPr>
        <p:spPr>
          <a:xfrm>
            <a:off x="5075682" y="4501891"/>
            <a:ext cx="0" cy="137857"/>
          </a:xfrm>
          <a:custGeom>
            <a:avLst/>
            <a:gdLst/>
            <a:ahLst/>
            <a:cxnLst/>
            <a:rect l="l" t="t" r="r" b="b"/>
            <a:pathLst>
              <a:path h="109854">
                <a:moveTo>
                  <a:pt x="0" y="0"/>
                </a:moveTo>
                <a:lnTo>
                  <a:pt x="0" y="109639"/>
                </a:lnTo>
              </a:path>
            </a:pathLst>
          </a:custGeom>
          <a:ln w="21120">
            <a:solidFill>
              <a:srgbClr val="00AFEF"/>
            </a:solidFill>
          </a:ln>
        </p:spPr>
        <p:txBody>
          <a:bodyPr wrap="square" lIns="0" tIns="0" rIns="0" bIns="0" rtlCol="0"/>
          <a:lstStyle/>
          <a:p>
            <a:endParaRPr sz="4518" dirty="0"/>
          </a:p>
        </p:txBody>
      </p:sp>
      <p:sp>
        <p:nvSpPr>
          <p:cNvPr id="62" name="object 62"/>
          <p:cNvSpPr/>
          <p:nvPr/>
        </p:nvSpPr>
        <p:spPr>
          <a:xfrm>
            <a:off x="5018244" y="5105228"/>
            <a:ext cx="0" cy="137857"/>
          </a:xfrm>
          <a:custGeom>
            <a:avLst/>
            <a:gdLst/>
            <a:ahLst/>
            <a:cxnLst/>
            <a:rect l="l" t="t" r="r" b="b"/>
            <a:pathLst>
              <a:path h="109854">
                <a:moveTo>
                  <a:pt x="0" y="0"/>
                </a:moveTo>
                <a:lnTo>
                  <a:pt x="0" y="109639"/>
                </a:lnTo>
              </a:path>
            </a:pathLst>
          </a:custGeom>
          <a:ln w="4025">
            <a:solidFill>
              <a:srgbClr val="00AFEF"/>
            </a:solidFill>
          </a:ln>
        </p:spPr>
        <p:txBody>
          <a:bodyPr wrap="square" lIns="0" tIns="0" rIns="0" bIns="0" rtlCol="0"/>
          <a:lstStyle/>
          <a:p>
            <a:endParaRPr sz="4518" dirty="0"/>
          </a:p>
        </p:txBody>
      </p:sp>
      <p:sp>
        <p:nvSpPr>
          <p:cNvPr id="63" name="object 63"/>
          <p:cNvSpPr/>
          <p:nvPr/>
        </p:nvSpPr>
        <p:spPr>
          <a:xfrm>
            <a:off x="4975325" y="5406904"/>
            <a:ext cx="0" cy="137857"/>
          </a:xfrm>
          <a:custGeom>
            <a:avLst/>
            <a:gdLst/>
            <a:ahLst/>
            <a:cxnLst/>
            <a:rect l="l" t="t" r="r" b="b"/>
            <a:pathLst>
              <a:path h="109854">
                <a:moveTo>
                  <a:pt x="0" y="0"/>
                </a:moveTo>
                <a:lnTo>
                  <a:pt x="0" y="109639"/>
                </a:lnTo>
              </a:path>
            </a:pathLst>
          </a:custGeom>
          <a:ln w="4025">
            <a:solidFill>
              <a:srgbClr val="00AFEF"/>
            </a:solidFill>
          </a:ln>
        </p:spPr>
        <p:txBody>
          <a:bodyPr wrap="square" lIns="0" tIns="0" rIns="0" bIns="0" rtlCol="0"/>
          <a:lstStyle/>
          <a:p>
            <a:endParaRPr sz="4518" dirty="0"/>
          </a:p>
        </p:txBody>
      </p:sp>
      <p:sp>
        <p:nvSpPr>
          <p:cNvPr id="64" name="object 64"/>
          <p:cNvSpPr txBox="1"/>
          <p:nvPr/>
        </p:nvSpPr>
        <p:spPr>
          <a:xfrm>
            <a:off x="5047393" y="3274078"/>
            <a:ext cx="125904" cy="771392"/>
          </a:xfrm>
          <a:prstGeom prst="rect">
            <a:avLst/>
          </a:prstGeom>
        </p:spPr>
        <p:txBody>
          <a:bodyPr vert="horz" wrap="square" lIns="0" tIns="15140" rIns="0" bIns="0" rtlCol="0">
            <a:spAutoFit/>
          </a:bodyPr>
          <a:lstStyle/>
          <a:p>
            <a:pPr marL="47015">
              <a:spcBef>
                <a:spcPts val="119"/>
              </a:spcBef>
            </a:pPr>
            <a:r>
              <a:rPr sz="878" b="1" spc="-6" dirty="0">
                <a:solidFill>
                  <a:srgbClr val="FFFFFF"/>
                </a:solidFill>
                <a:latin typeface="Calibri"/>
                <a:cs typeface="Calibri"/>
              </a:rPr>
              <a:t>6</a:t>
            </a:r>
            <a:endParaRPr sz="878" dirty="0">
              <a:latin typeface="Calibri"/>
              <a:cs typeface="Calibri"/>
            </a:endParaRPr>
          </a:p>
          <a:p>
            <a:pPr>
              <a:spcBef>
                <a:spcPts val="25"/>
              </a:spcBef>
            </a:pPr>
            <a:endParaRPr sz="1129" dirty="0">
              <a:latin typeface="Times New Roman"/>
              <a:cs typeface="Times New Roman"/>
            </a:endParaRPr>
          </a:p>
          <a:p>
            <a:pPr marL="15937"/>
            <a:r>
              <a:rPr sz="878" b="1" spc="-6" dirty="0">
                <a:solidFill>
                  <a:srgbClr val="FFFFFF"/>
                </a:solidFill>
                <a:latin typeface="Calibri"/>
                <a:cs typeface="Calibri"/>
              </a:rPr>
              <a:t>5,</a:t>
            </a:r>
            <a:endParaRPr sz="878" dirty="0">
              <a:latin typeface="Calibri"/>
              <a:cs typeface="Calibri"/>
            </a:endParaRPr>
          </a:p>
          <a:p>
            <a:pPr>
              <a:spcBef>
                <a:spcPts val="69"/>
              </a:spcBef>
            </a:pPr>
            <a:endParaRPr sz="1129" dirty="0">
              <a:latin typeface="Times New Roman"/>
              <a:cs typeface="Times New Roman"/>
            </a:endParaRPr>
          </a:p>
          <a:p>
            <a:pPr marL="29484"/>
            <a:r>
              <a:rPr sz="816" b="1" spc="-6" dirty="0">
                <a:solidFill>
                  <a:srgbClr val="FFFFFF"/>
                </a:solidFill>
                <a:latin typeface="Calibri"/>
                <a:cs typeface="Calibri"/>
              </a:rPr>
              <a:t>4,</a:t>
            </a:r>
            <a:endParaRPr sz="816" dirty="0">
              <a:latin typeface="Calibri"/>
              <a:cs typeface="Calibri"/>
            </a:endParaRPr>
          </a:p>
        </p:txBody>
      </p:sp>
      <p:sp>
        <p:nvSpPr>
          <p:cNvPr id="65" name="object 65"/>
          <p:cNvSpPr txBox="1"/>
          <p:nvPr/>
        </p:nvSpPr>
        <p:spPr>
          <a:xfrm>
            <a:off x="5036055" y="4150113"/>
            <a:ext cx="191247" cy="340259"/>
          </a:xfrm>
          <a:prstGeom prst="rect">
            <a:avLst/>
          </a:prstGeom>
        </p:spPr>
        <p:txBody>
          <a:bodyPr vert="horz" wrap="square" lIns="0" tIns="50202" rIns="0" bIns="0" rtlCol="0">
            <a:spAutoFit/>
          </a:bodyPr>
          <a:lstStyle/>
          <a:p>
            <a:pPr marL="15937">
              <a:spcBef>
                <a:spcPts val="395"/>
              </a:spcBef>
            </a:pPr>
            <a:r>
              <a:rPr sz="816" b="1" spc="-6" dirty="0">
                <a:solidFill>
                  <a:srgbClr val="FFFFFF"/>
                </a:solidFill>
                <a:latin typeface="Calibri"/>
                <a:cs typeface="Calibri"/>
              </a:rPr>
              <a:t>210</a:t>
            </a:r>
            <a:endParaRPr sz="816" dirty="0">
              <a:latin typeface="Calibri"/>
              <a:cs typeface="Calibri"/>
            </a:endParaRPr>
          </a:p>
          <a:p>
            <a:pPr marL="20718">
              <a:spcBef>
                <a:spcPts val="276"/>
              </a:spcBef>
            </a:pPr>
            <a:r>
              <a:rPr sz="816" b="1" spc="-6" dirty="0">
                <a:solidFill>
                  <a:srgbClr val="56247C"/>
                </a:solidFill>
                <a:latin typeface="Calibri"/>
                <a:cs typeface="Calibri"/>
              </a:rPr>
              <a:t>,5</a:t>
            </a:r>
            <a:endParaRPr sz="816" dirty="0">
              <a:latin typeface="Calibri"/>
              <a:cs typeface="Calibri"/>
            </a:endParaRPr>
          </a:p>
        </p:txBody>
      </p:sp>
      <p:sp>
        <p:nvSpPr>
          <p:cNvPr id="66" name="object 66"/>
          <p:cNvSpPr txBox="1"/>
          <p:nvPr/>
        </p:nvSpPr>
        <p:spPr>
          <a:xfrm>
            <a:off x="5041073" y="4644603"/>
            <a:ext cx="141045" cy="753509"/>
          </a:xfrm>
          <a:prstGeom prst="rect">
            <a:avLst/>
          </a:prstGeom>
        </p:spPr>
        <p:txBody>
          <a:bodyPr vert="horz" wrap="square" lIns="0" tIns="16734" rIns="0" bIns="0" rtlCol="0">
            <a:spAutoFit/>
          </a:bodyPr>
          <a:lstStyle/>
          <a:p>
            <a:pPr marL="15937">
              <a:spcBef>
                <a:spcPts val="132"/>
              </a:spcBef>
            </a:pPr>
            <a:r>
              <a:rPr sz="816" b="1" spc="-6" dirty="0">
                <a:solidFill>
                  <a:srgbClr val="56247C"/>
                </a:solidFill>
                <a:latin typeface="Calibri"/>
                <a:cs typeface="Calibri"/>
              </a:rPr>
              <a:t>9</a:t>
            </a:r>
            <a:endParaRPr sz="816" dirty="0">
              <a:latin typeface="Calibri"/>
              <a:cs typeface="Calibri"/>
            </a:endParaRPr>
          </a:p>
          <a:p>
            <a:pPr>
              <a:lnSpc>
                <a:spcPct val="100000"/>
              </a:lnSpc>
            </a:pPr>
            <a:endParaRPr sz="753" dirty="0">
              <a:latin typeface="Times New Roman"/>
              <a:cs typeface="Times New Roman"/>
            </a:endParaRPr>
          </a:p>
          <a:p>
            <a:pPr marL="31078">
              <a:spcBef>
                <a:spcPts val="533"/>
              </a:spcBef>
            </a:pPr>
            <a:r>
              <a:rPr sz="816" b="1" spc="-6" dirty="0">
                <a:solidFill>
                  <a:srgbClr val="56247C"/>
                </a:solidFill>
                <a:latin typeface="Calibri"/>
                <a:cs typeface="Calibri"/>
              </a:rPr>
              <a:t>6</a:t>
            </a:r>
            <a:endParaRPr sz="816" dirty="0">
              <a:latin typeface="Calibri"/>
              <a:cs typeface="Calibri"/>
            </a:endParaRPr>
          </a:p>
          <a:p>
            <a:pPr>
              <a:lnSpc>
                <a:spcPct val="100000"/>
              </a:lnSpc>
            </a:pPr>
            <a:endParaRPr sz="753" dirty="0">
              <a:latin typeface="Times New Roman"/>
              <a:cs typeface="Times New Roman"/>
            </a:endParaRPr>
          </a:p>
          <a:p>
            <a:pPr marL="18327">
              <a:spcBef>
                <a:spcPts val="489"/>
              </a:spcBef>
            </a:pPr>
            <a:r>
              <a:rPr sz="816" b="1" spc="-6" dirty="0">
                <a:solidFill>
                  <a:srgbClr val="56247C"/>
                </a:solidFill>
                <a:latin typeface="Calibri"/>
                <a:cs typeface="Calibri"/>
              </a:rPr>
              <a:t>90</a:t>
            </a:r>
            <a:endParaRPr sz="816" dirty="0">
              <a:latin typeface="Calibri"/>
              <a:cs typeface="Calibri"/>
            </a:endParaRPr>
          </a:p>
        </p:txBody>
      </p:sp>
      <p:sp>
        <p:nvSpPr>
          <p:cNvPr id="67" name="object 67"/>
          <p:cNvSpPr/>
          <p:nvPr/>
        </p:nvSpPr>
        <p:spPr>
          <a:xfrm>
            <a:off x="6194868" y="3033703"/>
            <a:ext cx="1118795" cy="1145889"/>
          </a:xfrm>
          <a:custGeom>
            <a:avLst/>
            <a:gdLst/>
            <a:ahLst/>
            <a:cxnLst/>
            <a:rect l="l" t="t" r="r" b="b"/>
            <a:pathLst>
              <a:path w="891539" h="913129">
                <a:moveTo>
                  <a:pt x="0" y="0"/>
                </a:moveTo>
                <a:lnTo>
                  <a:pt x="890968" y="0"/>
                </a:lnTo>
                <a:lnTo>
                  <a:pt x="890968" y="912558"/>
                </a:lnTo>
                <a:lnTo>
                  <a:pt x="0" y="912558"/>
                </a:lnTo>
                <a:lnTo>
                  <a:pt x="0" y="0"/>
                </a:lnTo>
                <a:close/>
              </a:path>
            </a:pathLst>
          </a:custGeom>
          <a:ln w="6286">
            <a:solidFill>
              <a:srgbClr val="A6A6A6"/>
            </a:solidFill>
          </a:ln>
        </p:spPr>
        <p:txBody>
          <a:bodyPr wrap="square" lIns="0" tIns="0" rIns="0" bIns="0" rtlCol="0"/>
          <a:lstStyle/>
          <a:p>
            <a:endParaRPr sz="4518" dirty="0"/>
          </a:p>
        </p:txBody>
      </p:sp>
      <p:sp>
        <p:nvSpPr>
          <p:cNvPr id="68" name="object 68"/>
          <p:cNvSpPr/>
          <p:nvPr/>
        </p:nvSpPr>
        <p:spPr>
          <a:xfrm>
            <a:off x="6288165" y="3194240"/>
            <a:ext cx="61358" cy="61358"/>
          </a:xfrm>
          <a:custGeom>
            <a:avLst/>
            <a:gdLst/>
            <a:ahLst/>
            <a:cxnLst/>
            <a:rect l="l" t="t" r="r" b="b"/>
            <a:pathLst>
              <a:path w="48895" h="48894">
                <a:moveTo>
                  <a:pt x="0" y="0"/>
                </a:moveTo>
                <a:lnTo>
                  <a:pt x="48361" y="0"/>
                </a:lnTo>
                <a:lnTo>
                  <a:pt x="48361" y="48361"/>
                </a:lnTo>
                <a:lnTo>
                  <a:pt x="0" y="48361"/>
                </a:lnTo>
                <a:lnTo>
                  <a:pt x="0" y="0"/>
                </a:lnTo>
                <a:close/>
              </a:path>
            </a:pathLst>
          </a:custGeom>
          <a:solidFill>
            <a:srgbClr val="7E7E7E"/>
          </a:solidFill>
        </p:spPr>
        <p:txBody>
          <a:bodyPr wrap="square" lIns="0" tIns="0" rIns="0" bIns="0" rtlCol="0"/>
          <a:lstStyle/>
          <a:p>
            <a:endParaRPr sz="4518" dirty="0"/>
          </a:p>
        </p:txBody>
      </p:sp>
      <p:sp>
        <p:nvSpPr>
          <p:cNvPr id="69" name="object 69"/>
          <p:cNvSpPr/>
          <p:nvPr/>
        </p:nvSpPr>
        <p:spPr>
          <a:xfrm>
            <a:off x="6288165" y="3575953"/>
            <a:ext cx="61358" cy="61358"/>
          </a:xfrm>
          <a:custGeom>
            <a:avLst/>
            <a:gdLst/>
            <a:ahLst/>
            <a:cxnLst/>
            <a:rect l="l" t="t" r="r" b="b"/>
            <a:pathLst>
              <a:path w="48895" h="48894">
                <a:moveTo>
                  <a:pt x="0" y="0"/>
                </a:moveTo>
                <a:lnTo>
                  <a:pt x="48361" y="0"/>
                </a:lnTo>
                <a:lnTo>
                  <a:pt x="48361" y="48361"/>
                </a:lnTo>
                <a:lnTo>
                  <a:pt x="0" y="48361"/>
                </a:lnTo>
                <a:lnTo>
                  <a:pt x="0" y="0"/>
                </a:lnTo>
                <a:close/>
              </a:path>
            </a:pathLst>
          </a:custGeom>
          <a:solidFill>
            <a:srgbClr val="56247C"/>
          </a:solidFill>
        </p:spPr>
        <p:txBody>
          <a:bodyPr wrap="square" lIns="0" tIns="0" rIns="0" bIns="0" rtlCol="0"/>
          <a:lstStyle/>
          <a:p>
            <a:endParaRPr sz="4518" dirty="0"/>
          </a:p>
        </p:txBody>
      </p:sp>
      <p:sp>
        <p:nvSpPr>
          <p:cNvPr id="70" name="object 70"/>
          <p:cNvSpPr/>
          <p:nvPr/>
        </p:nvSpPr>
        <p:spPr>
          <a:xfrm>
            <a:off x="6288165" y="3957683"/>
            <a:ext cx="61358" cy="61358"/>
          </a:xfrm>
          <a:custGeom>
            <a:avLst/>
            <a:gdLst/>
            <a:ahLst/>
            <a:cxnLst/>
            <a:rect l="l" t="t" r="r" b="b"/>
            <a:pathLst>
              <a:path w="48895" h="48894">
                <a:moveTo>
                  <a:pt x="0" y="0"/>
                </a:moveTo>
                <a:lnTo>
                  <a:pt x="48361" y="0"/>
                </a:lnTo>
                <a:lnTo>
                  <a:pt x="48361" y="48361"/>
                </a:lnTo>
                <a:lnTo>
                  <a:pt x="0" y="48361"/>
                </a:lnTo>
                <a:lnTo>
                  <a:pt x="0" y="0"/>
                </a:lnTo>
                <a:close/>
              </a:path>
            </a:pathLst>
          </a:custGeom>
          <a:solidFill>
            <a:srgbClr val="00AFEF"/>
          </a:solidFill>
        </p:spPr>
        <p:txBody>
          <a:bodyPr wrap="square" lIns="0" tIns="0" rIns="0" bIns="0" rtlCol="0"/>
          <a:lstStyle/>
          <a:p>
            <a:endParaRPr sz="4518" dirty="0"/>
          </a:p>
        </p:txBody>
      </p:sp>
      <p:sp>
        <p:nvSpPr>
          <p:cNvPr id="71" name="object 71"/>
          <p:cNvSpPr/>
          <p:nvPr/>
        </p:nvSpPr>
        <p:spPr>
          <a:xfrm>
            <a:off x="10786472" y="1815859"/>
            <a:ext cx="926751" cy="112358"/>
          </a:xfrm>
          <a:custGeom>
            <a:avLst/>
            <a:gdLst/>
            <a:ahLst/>
            <a:cxnLst/>
            <a:rect l="l" t="t" r="r" b="b"/>
            <a:pathLst>
              <a:path w="738504" h="89534">
                <a:moveTo>
                  <a:pt x="738428" y="0"/>
                </a:moveTo>
                <a:lnTo>
                  <a:pt x="0" y="0"/>
                </a:lnTo>
                <a:lnTo>
                  <a:pt x="0" y="89522"/>
                </a:lnTo>
                <a:lnTo>
                  <a:pt x="738428" y="89522"/>
                </a:lnTo>
                <a:lnTo>
                  <a:pt x="738428" y="0"/>
                </a:lnTo>
                <a:close/>
              </a:path>
            </a:pathLst>
          </a:custGeom>
          <a:solidFill>
            <a:srgbClr val="5B9BD4"/>
          </a:solidFill>
        </p:spPr>
        <p:txBody>
          <a:bodyPr wrap="square" lIns="0" tIns="0" rIns="0" bIns="0" rtlCol="0"/>
          <a:lstStyle/>
          <a:p>
            <a:endParaRPr sz="4518" dirty="0"/>
          </a:p>
        </p:txBody>
      </p:sp>
      <p:sp>
        <p:nvSpPr>
          <p:cNvPr id="72" name="object 72"/>
          <p:cNvSpPr/>
          <p:nvPr/>
        </p:nvSpPr>
        <p:spPr>
          <a:xfrm>
            <a:off x="10786471" y="2117535"/>
            <a:ext cx="125904" cy="112358"/>
          </a:xfrm>
          <a:custGeom>
            <a:avLst/>
            <a:gdLst/>
            <a:ahLst/>
            <a:cxnLst/>
            <a:rect l="l" t="t" r="r" b="b"/>
            <a:pathLst>
              <a:path w="100329" h="89535">
                <a:moveTo>
                  <a:pt x="99720" y="0"/>
                </a:moveTo>
                <a:lnTo>
                  <a:pt x="0" y="0"/>
                </a:lnTo>
                <a:lnTo>
                  <a:pt x="0" y="89522"/>
                </a:lnTo>
                <a:lnTo>
                  <a:pt x="99720" y="89522"/>
                </a:lnTo>
                <a:lnTo>
                  <a:pt x="99720" y="0"/>
                </a:lnTo>
                <a:close/>
              </a:path>
            </a:pathLst>
          </a:custGeom>
          <a:solidFill>
            <a:srgbClr val="5B9BD4"/>
          </a:solidFill>
        </p:spPr>
        <p:txBody>
          <a:bodyPr wrap="square" lIns="0" tIns="0" rIns="0" bIns="0" rtlCol="0"/>
          <a:lstStyle/>
          <a:p>
            <a:endParaRPr sz="4518" dirty="0"/>
          </a:p>
        </p:txBody>
      </p:sp>
      <p:sp>
        <p:nvSpPr>
          <p:cNvPr id="73" name="object 73"/>
          <p:cNvSpPr/>
          <p:nvPr/>
        </p:nvSpPr>
        <p:spPr>
          <a:xfrm>
            <a:off x="10786471" y="2419210"/>
            <a:ext cx="355401" cy="112358"/>
          </a:xfrm>
          <a:custGeom>
            <a:avLst/>
            <a:gdLst/>
            <a:ahLst/>
            <a:cxnLst/>
            <a:rect l="l" t="t" r="r" b="b"/>
            <a:pathLst>
              <a:path w="283209" h="89535">
                <a:moveTo>
                  <a:pt x="282778" y="0"/>
                </a:moveTo>
                <a:lnTo>
                  <a:pt x="0" y="0"/>
                </a:lnTo>
                <a:lnTo>
                  <a:pt x="0" y="89522"/>
                </a:lnTo>
                <a:lnTo>
                  <a:pt x="282778" y="89522"/>
                </a:lnTo>
                <a:lnTo>
                  <a:pt x="282778" y="0"/>
                </a:lnTo>
                <a:close/>
              </a:path>
            </a:pathLst>
          </a:custGeom>
          <a:solidFill>
            <a:srgbClr val="5B9BD4"/>
          </a:solidFill>
        </p:spPr>
        <p:txBody>
          <a:bodyPr wrap="square" lIns="0" tIns="0" rIns="0" bIns="0" rtlCol="0"/>
          <a:lstStyle/>
          <a:p>
            <a:endParaRPr sz="4518" dirty="0"/>
          </a:p>
        </p:txBody>
      </p:sp>
      <p:sp>
        <p:nvSpPr>
          <p:cNvPr id="74" name="object 74"/>
          <p:cNvSpPr/>
          <p:nvPr/>
        </p:nvSpPr>
        <p:spPr>
          <a:xfrm>
            <a:off x="10786471" y="2720871"/>
            <a:ext cx="262965" cy="112358"/>
          </a:xfrm>
          <a:custGeom>
            <a:avLst/>
            <a:gdLst/>
            <a:ahLst/>
            <a:cxnLst/>
            <a:rect l="l" t="t" r="r" b="b"/>
            <a:pathLst>
              <a:path w="209550" h="89535">
                <a:moveTo>
                  <a:pt x="209346" y="0"/>
                </a:moveTo>
                <a:lnTo>
                  <a:pt x="0" y="0"/>
                </a:lnTo>
                <a:lnTo>
                  <a:pt x="0" y="89522"/>
                </a:lnTo>
                <a:lnTo>
                  <a:pt x="209346" y="89522"/>
                </a:lnTo>
                <a:lnTo>
                  <a:pt x="209346" y="0"/>
                </a:lnTo>
                <a:close/>
              </a:path>
            </a:pathLst>
          </a:custGeom>
          <a:solidFill>
            <a:srgbClr val="5B9BD4"/>
          </a:solidFill>
        </p:spPr>
        <p:txBody>
          <a:bodyPr wrap="square" lIns="0" tIns="0" rIns="0" bIns="0" rtlCol="0"/>
          <a:lstStyle/>
          <a:p>
            <a:endParaRPr sz="4518" dirty="0"/>
          </a:p>
        </p:txBody>
      </p:sp>
      <p:sp>
        <p:nvSpPr>
          <p:cNvPr id="75" name="object 75"/>
          <p:cNvSpPr/>
          <p:nvPr/>
        </p:nvSpPr>
        <p:spPr>
          <a:xfrm>
            <a:off x="10786471" y="3022547"/>
            <a:ext cx="134669" cy="112358"/>
          </a:xfrm>
          <a:custGeom>
            <a:avLst/>
            <a:gdLst/>
            <a:ahLst/>
            <a:cxnLst/>
            <a:rect l="l" t="t" r="r" b="b"/>
            <a:pathLst>
              <a:path w="107315" h="89535">
                <a:moveTo>
                  <a:pt x="106756" y="0"/>
                </a:moveTo>
                <a:lnTo>
                  <a:pt x="0" y="0"/>
                </a:lnTo>
                <a:lnTo>
                  <a:pt x="0" y="89522"/>
                </a:lnTo>
                <a:lnTo>
                  <a:pt x="106756" y="89522"/>
                </a:lnTo>
                <a:lnTo>
                  <a:pt x="106756" y="0"/>
                </a:lnTo>
                <a:close/>
              </a:path>
            </a:pathLst>
          </a:custGeom>
          <a:solidFill>
            <a:srgbClr val="5B9BD4"/>
          </a:solidFill>
        </p:spPr>
        <p:txBody>
          <a:bodyPr wrap="square" lIns="0" tIns="0" rIns="0" bIns="0" rtlCol="0"/>
          <a:lstStyle/>
          <a:p>
            <a:endParaRPr sz="4518" dirty="0"/>
          </a:p>
        </p:txBody>
      </p:sp>
      <p:sp>
        <p:nvSpPr>
          <p:cNvPr id="76" name="object 76"/>
          <p:cNvSpPr/>
          <p:nvPr/>
        </p:nvSpPr>
        <p:spPr>
          <a:xfrm>
            <a:off x="10839573" y="3324224"/>
            <a:ext cx="0" cy="111561"/>
          </a:xfrm>
          <a:custGeom>
            <a:avLst/>
            <a:gdLst/>
            <a:ahLst/>
            <a:cxnLst/>
            <a:rect l="l" t="t" r="r" b="b"/>
            <a:pathLst>
              <a:path h="88900">
                <a:moveTo>
                  <a:pt x="0" y="0"/>
                </a:moveTo>
                <a:lnTo>
                  <a:pt x="0" y="88519"/>
                </a:lnTo>
              </a:path>
            </a:pathLst>
          </a:custGeom>
          <a:ln w="84632">
            <a:solidFill>
              <a:srgbClr val="5B9BD4"/>
            </a:solidFill>
          </a:ln>
        </p:spPr>
        <p:txBody>
          <a:bodyPr wrap="square" lIns="0" tIns="0" rIns="0" bIns="0" rtlCol="0"/>
          <a:lstStyle/>
          <a:p>
            <a:endParaRPr sz="4518" dirty="0"/>
          </a:p>
        </p:txBody>
      </p:sp>
      <p:sp>
        <p:nvSpPr>
          <p:cNvPr id="77" name="object 77"/>
          <p:cNvSpPr/>
          <p:nvPr/>
        </p:nvSpPr>
        <p:spPr>
          <a:xfrm>
            <a:off x="10786471" y="3625900"/>
            <a:ext cx="372932" cy="111561"/>
          </a:xfrm>
          <a:custGeom>
            <a:avLst/>
            <a:gdLst/>
            <a:ahLst/>
            <a:cxnLst/>
            <a:rect l="l" t="t" r="r" b="b"/>
            <a:pathLst>
              <a:path w="297179" h="88900">
                <a:moveTo>
                  <a:pt x="296862" y="0"/>
                </a:moveTo>
                <a:lnTo>
                  <a:pt x="0" y="0"/>
                </a:lnTo>
                <a:lnTo>
                  <a:pt x="0" y="88519"/>
                </a:lnTo>
                <a:lnTo>
                  <a:pt x="296862" y="88519"/>
                </a:lnTo>
                <a:lnTo>
                  <a:pt x="296862" y="0"/>
                </a:lnTo>
                <a:close/>
              </a:path>
            </a:pathLst>
          </a:custGeom>
          <a:solidFill>
            <a:srgbClr val="5B9BD4"/>
          </a:solidFill>
        </p:spPr>
        <p:txBody>
          <a:bodyPr wrap="square" lIns="0" tIns="0" rIns="0" bIns="0" rtlCol="0"/>
          <a:lstStyle/>
          <a:p>
            <a:endParaRPr sz="4518" dirty="0"/>
          </a:p>
        </p:txBody>
      </p:sp>
      <p:sp>
        <p:nvSpPr>
          <p:cNvPr id="78" name="object 78"/>
          <p:cNvSpPr/>
          <p:nvPr/>
        </p:nvSpPr>
        <p:spPr>
          <a:xfrm>
            <a:off x="10786472" y="3927576"/>
            <a:ext cx="139451" cy="111561"/>
          </a:xfrm>
          <a:custGeom>
            <a:avLst/>
            <a:gdLst/>
            <a:ahLst/>
            <a:cxnLst/>
            <a:rect l="l" t="t" r="r" b="b"/>
            <a:pathLst>
              <a:path w="111125" h="88900">
                <a:moveTo>
                  <a:pt x="110782" y="0"/>
                </a:moveTo>
                <a:lnTo>
                  <a:pt x="0" y="0"/>
                </a:lnTo>
                <a:lnTo>
                  <a:pt x="0" y="88519"/>
                </a:lnTo>
                <a:lnTo>
                  <a:pt x="110782" y="88519"/>
                </a:lnTo>
                <a:lnTo>
                  <a:pt x="110782" y="0"/>
                </a:lnTo>
                <a:close/>
              </a:path>
            </a:pathLst>
          </a:custGeom>
          <a:solidFill>
            <a:srgbClr val="5B9BD4"/>
          </a:solidFill>
        </p:spPr>
        <p:txBody>
          <a:bodyPr wrap="square" lIns="0" tIns="0" rIns="0" bIns="0" rtlCol="0"/>
          <a:lstStyle/>
          <a:p>
            <a:endParaRPr sz="4518" dirty="0"/>
          </a:p>
        </p:txBody>
      </p:sp>
      <p:sp>
        <p:nvSpPr>
          <p:cNvPr id="79" name="object 79"/>
          <p:cNvSpPr/>
          <p:nvPr/>
        </p:nvSpPr>
        <p:spPr>
          <a:xfrm>
            <a:off x="10786471" y="4229237"/>
            <a:ext cx="200013" cy="111561"/>
          </a:xfrm>
          <a:custGeom>
            <a:avLst/>
            <a:gdLst/>
            <a:ahLst/>
            <a:cxnLst/>
            <a:rect l="l" t="t" r="r" b="b"/>
            <a:pathLst>
              <a:path w="159384" h="88900">
                <a:moveTo>
                  <a:pt x="159054" y="0"/>
                </a:moveTo>
                <a:lnTo>
                  <a:pt x="0" y="0"/>
                </a:lnTo>
                <a:lnTo>
                  <a:pt x="0" y="88519"/>
                </a:lnTo>
                <a:lnTo>
                  <a:pt x="159054" y="88519"/>
                </a:lnTo>
                <a:lnTo>
                  <a:pt x="159054" y="0"/>
                </a:lnTo>
                <a:close/>
              </a:path>
            </a:pathLst>
          </a:custGeom>
          <a:solidFill>
            <a:srgbClr val="5B9BD4"/>
          </a:solidFill>
        </p:spPr>
        <p:txBody>
          <a:bodyPr wrap="square" lIns="0" tIns="0" rIns="0" bIns="0" rtlCol="0"/>
          <a:lstStyle/>
          <a:p>
            <a:endParaRPr sz="4518" dirty="0"/>
          </a:p>
        </p:txBody>
      </p:sp>
      <p:sp>
        <p:nvSpPr>
          <p:cNvPr id="80" name="object 80"/>
          <p:cNvSpPr/>
          <p:nvPr/>
        </p:nvSpPr>
        <p:spPr>
          <a:xfrm>
            <a:off x="10792870" y="4832588"/>
            <a:ext cx="0" cy="111561"/>
          </a:xfrm>
          <a:custGeom>
            <a:avLst/>
            <a:gdLst/>
            <a:ahLst/>
            <a:cxnLst/>
            <a:rect l="l" t="t" r="r" b="b"/>
            <a:pathLst>
              <a:path h="88900">
                <a:moveTo>
                  <a:pt x="0" y="0"/>
                </a:moveTo>
                <a:lnTo>
                  <a:pt x="0" y="88519"/>
                </a:lnTo>
              </a:path>
            </a:pathLst>
          </a:custGeom>
          <a:ln w="10198">
            <a:solidFill>
              <a:srgbClr val="5B9BD4"/>
            </a:solidFill>
          </a:ln>
        </p:spPr>
        <p:txBody>
          <a:bodyPr wrap="square" lIns="0" tIns="0" rIns="0" bIns="0" rtlCol="0"/>
          <a:lstStyle/>
          <a:p>
            <a:endParaRPr sz="4518" dirty="0"/>
          </a:p>
        </p:txBody>
      </p:sp>
      <p:sp>
        <p:nvSpPr>
          <p:cNvPr id="81" name="object 81"/>
          <p:cNvSpPr/>
          <p:nvPr/>
        </p:nvSpPr>
        <p:spPr>
          <a:xfrm>
            <a:off x="10789714" y="5134266"/>
            <a:ext cx="0" cy="111561"/>
          </a:xfrm>
          <a:custGeom>
            <a:avLst/>
            <a:gdLst/>
            <a:ahLst/>
            <a:cxnLst/>
            <a:rect l="l" t="t" r="r" b="b"/>
            <a:pathLst>
              <a:path h="88900">
                <a:moveTo>
                  <a:pt x="0" y="0"/>
                </a:moveTo>
                <a:lnTo>
                  <a:pt x="0" y="88519"/>
                </a:lnTo>
              </a:path>
            </a:pathLst>
          </a:custGeom>
          <a:ln w="5168">
            <a:solidFill>
              <a:srgbClr val="5B9BD4"/>
            </a:solidFill>
          </a:ln>
        </p:spPr>
        <p:txBody>
          <a:bodyPr wrap="square" lIns="0" tIns="0" rIns="0" bIns="0" rtlCol="0"/>
          <a:lstStyle/>
          <a:p>
            <a:endParaRPr sz="4518" dirty="0"/>
          </a:p>
        </p:txBody>
      </p:sp>
      <p:sp>
        <p:nvSpPr>
          <p:cNvPr id="82" name="object 82"/>
          <p:cNvSpPr/>
          <p:nvPr/>
        </p:nvSpPr>
        <p:spPr>
          <a:xfrm>
            <a:off x="10786471" y="5435942"/>
            <a:ext cx="1270199" cy="111561"/>
          </a:xfrm>
          <a:custGeom>
            <a:avLst/>
            <a:gdLst/>
            <a:ahLst/>
            <a:cxnLst/>
            <a:rect l="l" t="t" r="r" b="b"/>
            <a:pathLst>
              <a:path w="1012190" h="88900">
                <a:moveTo>
                  <a:pt x="1012012" y="0"/>
                </a:moveTo>
                <a:lnTo>
                  <a:pt x="0" y="0"/>
                </a:lnTo>
                <a:lnTo>
                  <a:pt x="0" y="88519"/>
                </a:lnTo>
                <a:lnTo>
                  <a:pt x="1012012" y="88519"/>
                </a:lnTo>
                <a:lnTo>
                  <a:pt x="1012012" y="0"/>
                </a:lnTo>
                <a:close/>
              </a:path>
            </a:pathLst>
          </a:custGeom>
          <a:solidFill>
            <a:srgbClr val="5B9BD4"/>
          </a:solidFill>
        </p:spPr>
        <p:txBody>
          <a:bodyPr wrap="square" lIns="0" tIns="0" rIns="0" bIns="0" rtlCol="0"/>
          <a:lstStyle/>
          <a:p>
            <a:endParaRPr sz="4518" dirty="0"/>
          </a:p>
        </p:txBody>
      </p:sp>
      <p:sp>
        <p:nvSpPr>
          <p:cNvPr id="83" name="object 83"/>
          <p:cNvSpPr txBox="1"/>
          <p:nvPr/>
        </p:nvSpPr>
        <p:spPr>
          <a:xfrm>
            <a:off x="12105568" y="5391911"/>
            <a:ext cx="287667" cy="150389"/>
          </a:xfrm>
          <a:prstGeom prst="rect">
            <a:avLst/>
          </a:prstGeom>
        </p:spPr>
        <p:txBody>
          <a:bodyPr vert="horz" wrap="square" lIns="0" tIns="15140" rIns="0" bIns="0" rtlCol="0">
            <a:spAutoFit/>
          </a:bodyPr>
          <a:lstStyle/>
          <a:p>
            <a:pPr marL="15937">
              <a:spcBef>
                <a:spcPts val="119"/>
              </a:spcBef>
            </a:pPr>
            <a:r>
              <a:rPr sz="878" b="1" spc="-6" dirty="0">
                <a:solidFill>
                  <a:srgbClr val="404040"/>
                </a:solidFill>
                <a:latin typeface="Calibri"/>
                <a:cs typeface="Calibri"/>
              </a:rPr>
              <a:t>6,254</a:t>
            </a:r>
            <a:endParaRPr sz="878" dirty="0">
              <a:latin typeface="Calibri"/>
              <a:cs typeface="Calibri"/>
            </a:endParaRPr>
          </a:p>
        </p:txBody>
      </p:sp>
      <p:sp>
        <p:nvSpPr>
          <p:cNvPr id="84" name="object 84"/>
          <p:cNvSpPr/>
          <p:nvPr/>
        </p:nvSpPr>
        <p:spPr>
          <a:xfrm>
            <a:off x="8632222" y="1670399"/>
            <a:ext cx="0" cy="3982720"/>
          </a:xfrm>
          <a:custGeom>
            <a:avLst/>
            <a:gdLst/>
            <a:ahLst/>
            <a:cxnLst/>
            <a:rect l="l" t="t" r="r" b="b"/>
            <a:pathLst>
              <a:path h="3173729">
                <a:moveTo>
                  <a:pt x="0" y="0"/>
                </a:moveTo>
                <a:lnTo>
                  <a:pt x="0" y="3173183"/>
                </a:lnTo>
              </a:path>
            </a:pathLst>
          </a:custGeom>
          <a:ln w="6286">
            <a:solidFill>
              <a:srgbClr val="FFFFFF"/>
            </a:solidFill>
          </a:ln>
        </p:spPr>
        <p:txBody>
          <a:bodyPr wrap="square" lIns="0" tIns="0" rIns="0" bIns="0" rtlCol="0"/>
          <a:lstStyle/>
          <a:p>
            <a:endParaRPr sz="4518" dirty="0"/>
          </a:p>
        </p:txBody>
      </p:sp>
      <p:sp>
        <p:nvSpPr>
          <p:cNvPr id="85" name="object 85"/>
          <p:cNvSpPr/>
          <p:nvPr/>
        </p:nvSpPr>
        <p:spPr>
          <a:xfrm>
            <a:off x="9051069" y="1670399"/>
            <a:ext cx="0" cy="125904"/>
          </a:xfrm>
          <a:custGeom>
            <a:avLst/>
            <a:gdLst/>
            <a:ahLst/>
            <a:cxnLst/>
            <a:rect l="l" t="t" r="r" b="b"/>
            <a:pathLst>
              <a:path h="100330">
                <a:moveTo>
                  <a:pt x="0" y="0"/>
                </a:moveTo>
                <a:lnTo>
                  <a:pt x="0" y="99821"/>
                </a:lnTo>
              </a:path>
            </a:pathLst>
          </a:custGeom>
          <a:ln w="6286">
            <a:solidFill>
              <a:srgbClr val="FFFFFF"/>
            </a:solidFill>
          </a:ln>
        </p:spPr>
        <p:txBody>
          <a:bodyPr wrap="square" lIns="0" tIns="0" rIns="0" bIns="0" rtlCol="0"/>
          <a:lstStyle/>
          <a:p>
            <a:endParaRPr sz="4518" dirty="0"/>
          </a:p>
        </p:txBody>
      </p:sp>
      <p:sp>
        <p:nvSpPr>
          <p:cNvPr id="86" name="object 86"/>
          <p:cNvSpPr/>
          <p:nvPr/>
        </p:nvSpPr>
        <p:spPr>
          <a:xfrm>
            <a:off x="9051069" y="2521448"/>
            <a:ext cx="0" cy="500430"/>
          </a:xfrm>
          <a:custGeom>
            <a:avLst/>
            <a:gdLst/>
            <a:ahLst/>
            <a:cxnLst/>
            <a:rect l="l" t="t" r="r" b="b"/>
            <a:pathLst>
              <a:path h="398780">
                <a:moveTo>
                  <a:pt x="0" y="0"/>
                </a:moveTo>
                <a:lnTo>
                  <a:pt x="0" y="398310"/>
                </a:lnTo>
              </a:path>
            </a:pathLst>
          </a:custGeom>
          <a:ln w="6286">
            <a:solidFill>
              <a:srgbClr val="FFFFFF"/>
            </a:solidFill>
          </a:ln>
        </p:spPr>
        <p:txBody>
          <a:bodyPr wrap="square" lIns="0" tIns="0" rIns="0" bIns="0" rtlCol="0"/>
          <a:lstStyle/>
          <a:p>
            <a:endParaRPr sz="4518" dirty="0"/>
          </a:p>
        </p:txBody>
      </p:sp>
      <p:sp>
        <p:nvSpPr>
          <p:cNvPr id="87" name="object 87"/>
          <p:cNvSpPr/>
          <p:nvPr/>
        </p:nvSpPr>
        <p:spPr>
          <a:xfrm>
            <a:off x="9051069" y="3133630"/>
            <a:ext cx="0" cy="1114014"/>
          </a:xfrm>
          <a:custGeom>
            <a:avLst/>
            <a:gdLst/>
            <a:ahLst/>
            <a:cxnLst/>
            <a:rect l="l" t="t" r="r" b="b"/>
            <a:pathLst>
              <a:path h="887729">
                <a:moveTo>
                  <a:pt x="0" y="0"/>
                </a:moveTo>
                <a:lnTo>
                  <a:pt x="0" y="887145"/>
                </a:lnTo>
              </a:path>
            </a:pathLst>
          </a:custGeom>
          <a:ln w="6286">
            <a:solidFill>
              <a:srgbClr val="FFFFFF"/>
            </a:solidFill>
          </a:ln>
        </p:spPr>
        <p:txBody>
          <a:bodyPr wrap="square" lIns="0" tIns="0" rIns="0" bIns="0" rtlCol="0"/>
          <a:lstStyle/>
          <a:p>
            <a:endParaRPr sz="4518" dirty="0"/>
          </a:p>
        </p:txBody>
      </p:sp>
      <p:sp>
        <p:nvSpPr>
          <p:cNvPr id="88" name="object 88"/>
          <p:cNvSpPr/>
          <p:nvPr/>
        </p:nvSpPr>
        <p:spPr>
          <a:xfrm>
            <a:off x="9051069" y="4359252"/>
            <a:ext cx="0" cy="1112420"/>
          </a:xfrm>
          <a:custGeom>
            <a:avLst/>
            <a:gdLst/>
            <a:ahLst/>
            <a:cxnLst/>
            <a:rect l="l" t="t" r="r" b="b"/>
            <a:pathLst>
              <a:path h="886460">
                <a:moveTo>
                  <a:pt x="0" y="0"/>
                </a:moveTo>
                <a:lnTo>
                  <a:pt x="0" y="886142"/>
                </a:lnTo>
              </a:path>
            </a:pathLst>
          </a:custGeom>
          <a:ln w="6286">
            <a:solidFill>
              <a:srgbClr val="FFFFFF"/>
            </a:solidFill>
          </a:ln>
        </p:spPr>
        <p:txBody>
          <a:bodyPr wrap="square" lIns="0" tIns="0" rIns="0" bIns="0" rtlCol="0"/>
          <a:lstStyle/>
          <a:p>
            <a:endParaRPr sz="4518" dirty="0"/>
          </a:p>
        </p:txBody>
      </p:sp>
      <p:sp>
        <p:nvSpPr>
          <p:cNvPr id="89" name="object 89"/>
          <p:cNvSpPr/>
          <p:nvPr/>
        </p:nvSpPr>
        <p:spPr>
          <a:xfrm>
            <a:off x="9051069" y="5584877"/>
            <a:ext cx="0" cy="67733"/>
          </a:xfrm>
          <a:custGeom>
            <a:avLst/>
            <a:gdLst/>
            <a:ahLst/>
            <a:cxnLst/>
            <a:rect l="l" t="t" r="r" b="b"/>
            <a:pathLst>
              <a:path h="53975">
                <a:moveTo>
                  <a:pt x="0" y="0"/>
                </a:moveTo>
                <a:lnTo>
                  <a:pt x="0" y="53835"/>
                </a:lnTo>
              </a:path>
            </a:pathLst>
          </a:custGeom>
          <a:ln w="6286">
            <a:solidFill>
              <a:srgbClr val="FFFFFF"/>
            </a:solidFill>
          </a:ln>
        </p:spPr>
        <p:txBody>
          <a:bodyPr wrap="square" lIns="0" tIns="0" rIns="0" bIns="0" rtlCol="0"/>
          <a:lstStyle/>
          <a:p>
            <a:endParaRPr sz="4518" dirty="0"/>
          </a:p>
        </p:txBody>
      </p:sp>
      <p:sp>
        <p:nvSpPr>
          <p:cNvPr id="90" name="object 90"/>
          <p:cNvSpPr/>
          <p:nvPr/>
        </p:nvSpPr>
        <p:spPr>
          <a:xfrm>
            <a:off x="9471399" y="1670399"/>
            <a:ext cx="0" cy="125904"/>
          </a:xfrm>
          <a:custGeom>
            <a:avLst/>
            <a:gdLst/>
            <a:ahLst/>
            <a:cxnLst/>
            <a:rect l="l" t="t" r="r" b="b"/>
            <a:pathLst>
              <a:path h="100330">
                <a:moveTo>
                  <a:pt x="0" y="0"/>
                </a:moveTo>
                <a:lnTo>
                  <a:pt x="0" y="99821"/>
                </a:lnTo>
              </a:path>
            </a:pathLst>
          </a:custGeom>
          <a:ln w="6286">
            <a:solidFill>
              <a:srgbClr val="FFFFFF"/>
            </a:solidFill>
          </a:ln>
        </p:spPr>
        <p:txBody>
          <a:bodyPr wrap="square" lIns="0" tIns="0" rIns="0" bIns="0" rtlCol="0"/>
          <a:lstStyle/>
          <a:p>
            <a:endParaRPr sz="4518" dirty="0"/>
          </a:p>
        </p:txBody>
      </p:sp>
      <p:sp>
        <p:nvSpPr>
          <p:cNvPr id="91" name="object 91"/>
          <p:cNvSpPr/>
          <p:nvPr/>
        </p:nvSpPr>
        <p:spPr>
          <a:xfrm>
            <a:off x="9890452" y="1670399"/>
            <a:ext cx="0" cy="125904"/>
          </a:xfrm>
          <a:custGeom>
            <a:avLst/>
            <a:gdLst/>
            <a:ahLst/>
            <a:cxnLst/>
            <a:rect l="l" t="t" r="r" b="b"/>
            <a:pathLst>
              <a:path h="100330">
                <a:moveTo>
                  <a:pt x="0" y="0"/>
                </a:moveTo>
                <a:lnTo>
                  <a:pt x="0" y="99821"/>
                </a:lnTo>
              </a:path>
            </a:pathLst>
          </a:custGeom>
          <a:ln w="6286">
            <a:solidFill>
              <a:srgbClr val="FFFFFF"/>
            </a:solidFill>
          </a:ln>
        </p:spPr>
        <p:txBody>
          <a:bodyPr wrap="square" lIns="0" tIns="0" rIns="0" bIns="0" rtlCol="0"/>
          <a:lstStyle/>
          <a:p>
            <a:endParaRPr sz="4518" dirty="0"/>
          </a:p>
        </p:txBody>
      </p:sp>
      <p:sp>
        <p:nvSpPr>
          <p:cNvPr id="92" name="object 92"/>
          <p:cNvSpPr/>
          <p:nvPr/>
        </p:nvSpPr>
        <p:spPr>
          <a:xfrm>
            <a:off x="10309523" y="1670399"/>
            <a:ext cx="0" cy="125904"/>
          </a:xfrm>
          <a:custGeom>
            <a:avLst/>
            <a:gdLst/>
            <a:ahLst/>
            <a:cxnLst/>
            <a:rect l="l" t="t" r="r" b="b"/>
            <a:pathLst>
              <a:path h="100330">
                <a:moveTo>
                  <a:pt x="0" y="0"/>
                </a:moveTo>
                <a:lnTo>
                  <a:pt x="0" y="99821"/>
                </a:lnTo>
              </a:path>
            </a:pathLst>
          </a:custGeom>
          <a:ln w="6286">
            <a:solidFill>
              <a:srgbClr val="FFFFFF"/>
            </a:solidFill>
          </a:ln>
        </p:spPr>
        <p:txBody>
          <a:bodyPr wrap="square" lIns="0" tIns="0" rIns="0" bIns="0" rtlCol="0"/>
          <a:lstStyle/>
          <a:p>
            <a:endParaRPr sz="4518" dirty="0"/>
          </a:p>
        </p:txBody>
      </p:sp>
      <p:sp>
        <p:nvSpPr>
          <p:cNvPr id="93" name="object 93"/>
          <p:cNvSpPr/>
          <p:nvPr/>
        </p:nvSpPr>
        <p:spPr>
          <a:xfrm>
            <a:off x="10728816" y="1670399"/>
            <a:ext cx="0" cy="3982720"/>
          </a:xfrm>
          <a:custGeom>
            <a:avLst/>
            <a:gdLst/>
            <a:ahLst/>
            <a:cxnLst/>
            <a:rect l="l" t="t" r="r" b="b"/>
            <a:pathLst>
              <a:path h="3173729">
                <a:moveTo>
                  <a:pt x="0" y="0"/>
                </a:moveTo>
                <a:lnTo>
                  <a:pt x="0" y="3173183"/>
                </a:lnTo>
              </a:path>
            </a:pathLst>
          </a:custGeom>
          <a:ln w="6286">
            <a:solidFill>
              <a:srgbClr val="FFFFFF"/>
            </a:solidFill>
          </a:ln>
        </p:spPr>
        <p:txBody>
          <a:bodyPr wrap="square" lIns="0" tIns="0" rIns="0" bIns="0" rtlCol="0"/>
          <a:lstStyle/>
          <a:p>
            <a:endParaRPr sz="4518" dirty="0"/>
          </a:p>
        </p:txBody>
      </p:sp>
      <p:sp>
        <p:nvSpPr>
          <p:cNvPr id="94" name="object 94"/>
          <p:cNvSpPr/>
          <p:nvPr/>
        </p:nvSpPr>
        <p:spPr>
          <a:xfrm>
            <a:off x="8632233" y="1795666"/>
            <a:ext cx="1798519" cy="113951"/>
          </a:xfrm>
          <a:custGeom>
            <a:avLst/>
            <a:gdLst/>
            <a:ahLst/>
            <a:cxnLst/>
            <a:rect l="l" t="t" r="r" b="b"/>
            <a:pathLst>
              <a:path w="1433195" h="90805">
                <a:moveTo>
                  <a:pt x="1433144" y="0"/>
                </a:moveTo>
                <a:lnTo>
                  <a:pt x="0" y="0"/>
                </a:lnTo>
                <a:lnTo>
                  <a:pt x="0" y="90525"/>
                </a:lnTo>
                <a:lnTo>
                  <a:pt x="1433144" y="90525"/>
                </a:lnTo>
                <a:lnTo>
                  <a:pt x="1433144" y="0"/>
                </a:lnTo>
                <a:close/>
              </a:path>
            </a:pathLst>
          </a:custGeom>
          <a:solidFill>
            <a:srgbClr val="A9D18E"/>
          </a:solidFill>
        </p:spPr>
        <p:txBody>
          <a:bodyPr wrap="square" lIns="0" tIns="0" rIns="0" bIns="0" rtlCol="0"/>
          <a:lstStyle/>
          <a:p>
            <a:endParaRPr sz="4518" dirty="0"/>
          </a:p>
        </p:txBody>
      </p:sp>
      <p:sp>
        <p:nvSpPr>
          <p:cNvPr id="95" name="object 95"/>
          <p:cNvSpPr/>
          <p:nvPr/>
        </p:nvSpPr>
        <p:spPr>
          <a:xfrm>
            <a:off x="8632233" y="2102394"/>
            <a:ext cx="324323" cy="112358"/>
          </a:xfrm>
          <a:custGeom>
            <a:avLst/>
            <a:gdLst/>
            <a:ahLst/>
            <a:cxnLst/>
            <a:rect l="l" t="t" r="r" b="b"/>
            <a:pathLst>
              <a:path w="258445" h="89535">
                <a:moveTo>
                  <a:pt x="258330" y="0"/>
                </a:moveTo>
                <a:lnTo>
                  <a:pt x="0" y="0"/>
                </a:lnTo>
                <a:lnTo>
                  <a:pt x="0" y="89522"/>
                </a:lnTo>
                <a:lnTo>
                  <a:pt x="258330" y="89522"/>
                </a:lnTo>
                <a:lnTo>
                  <a:pt x="258330" y="0"/>
                </a:lnTo>
                <a:close/>
              </a:path>
            </a:pathLst>
          </a:custGeom>
          <a:solidFill>
            <a:srgbClr val="A9D18E"/>
          </a:solidFill>
        </p:spPr>
        <p:txBody>
          <a:bodyPr wrap="square" lIns="0" tIns="0" rIns="0" bIns="0" rtlCol="0"/>
          <a:lstStyle/>
          <a:p>
            <a:endParaRPr sz="4518" dirty="0"/>
          </a:p>
        </p:txBody>
      </p:sp>
      <p:sp>
        <p:nvSpPr>
          <p:cNvPr id="96" name="object 96"/>
          <p:cNvSpPr/>
          <p:nvPr/>
        </p:nvSpPr>
        <p:spPr>
          <a:xfrm>
            <a:off x="8632232" y="2409107"/>
            <a:ext cx="1065404" cy="112358"/>
          </a:xfrm>
          <a:custGeom>
            <a:avLst/>
            <a:gdLst/>
            <a:ahLst/>
            <a:cxnLst/>
            <a:rect l="l" t="t" r="r" b="b"/>
            <a:pathLst>
              <a:path w="848995" h="89535">
                <a:moveTo>
                  <a:pt x="848753" y="0"/>
                </a:moveTo>
                <a:lnTo>
                  <a:pt x="0" y="0"/>
                </a:lnTo>
                <a:lnTo>
                  <a:pt x="0" y="89522"/>
                </a:lnTo>
                <a:lnTo>
                  <a:pt x="848753" y="89522"/>
                </a:lnTo>
                <a:lnTo>
                  <a:pt x="848753" y="0"/>
                </a:lnTo>
                <a:close/>
              </a:path>
            </a:pathLst>
          </a:custGeom>
          <a:solidFill>
            <a:srgbClr val="A9D18E"/>
          </a:solidFill>
        </p:spPr>
        <p:txBody>
          <a:bodyPr wrap="square" lIns="0" tIns="0" rIns="0" bIns="0" rtlCol="0"/>
          <a:lstStyle/>
          <a:p>
            <a:endParaRPr sz="4518" dirty="0"/>
          </a:p>
        </p:txBody>
      </p:sp>
      <p:sp>
        <p:nvSpPr>
          <p:cNvPr id="97" name="object 97"/>
          <p:cNvSpPr/>
          <p:nvPr/>
        </p:nvSpPr>
        <p:spPr>
          <a:xfrm>
            <a:off x="8635914" y="2714577"/>
            <a:ext cx="0" cy="113951"/>
          </a:xfrm>
          <a:custGeom>
            <a:avLst/>
            <a:gdLst/>
            <a:ahLst/>
            <a:cxnLst/>
            <a:rect l="l" t="t" r="r" b="b"/>
            <a:pathLst>
              <a:path h="90805">
                <a:moveTo>
                  <a:pt x="0" y="0"/>
                </a:moveTo>
                <a:lnTo>
                  <a:pt x="0" y="90525"/>
                </a:lnTo>
              </a:path>
            </a:pathLst>
          </a:custGeom>
          <a:ln w="5867">
            <a:solidFill>
              <a:srgbClr val="A9D18E"/>
            </a:solidFill>
          </a:ln>
        </p:spPr>
        <p:txBody>
          <a:bodyPr wrap="square" lIns="0" tIns="0" rIns="0" bIns="0" rtlCol="0"/>
          <a:lstStyle/>
          <a:p>
            <a:endParaRPr sz="4518" dirty="0"/>
          </a:p>
        </p:txBody>
      </p:sp>
      <p:sp>
        <p:nvSpPr>
          <p:cNvPr id="98" name="object 98"/>
          <p:cNvSpPr/>
          <p:nvPr/>
        </p:nvSpPr>
        <p:spPr>
          <a:xfrm>
            <a:off x="8632232" y="3021289"/>
            <a:ext cx="430306" cy="112358"/>
          </a:xfrm>
          <a:custGeom>
            <a:avLst/>
            <a:gdLst/>
            <a:ahLst/>
            <a:cxnLst/>
            <a:rect l="l" t="t" r="r" b="b"/>
            <a:pathLst>
              <a:path w="342900" h="89535">
                <a:moveTo>
                  <a:pt x="342823" y="0"/>
                </a:moveTo>
                <a:lnTo>
                  <a:pt x="0" y="0"/>
                </a:lnTo>
                <a:lnTo>
                  <a:pt x="0" y="89522"/>
                </a:lnTo>
                <a:lnTo>
                  <a:pt x="342823" y="89522"/>
                </a:lnTo>
                <a:lnTo>
                  <a:pt x="342823" y="0"/>
                </a:lnTo>
                <a:close/>
              </a:path>
            </a:pathLst>
          </a:custGeom>
          <a:solidFill>
            <a:srgbClr val="A9D18E"/>
          </a:solidFill>
        </p:spPr>
        <p:txBody>
          <a:bodyPr wrap="square" lIns="0" tIns="0" rIns="0" bIns="0" rtlCol="0"/>
          <a:lstStyle/>
          <a:p>
            <a:endParaRPr sz="4518" dirty="0"/>
          </a:p>
        </p:txBody>
      </p:sp>
      <p:sp>
        <p:nvSpPr>
          <p:cNvPr id="99" name="object 99"/>
          <p:cNvSpPr/>
          <p:nvPr/>
        </p:nvSpPr>
        <p:spPr>
          <a:xfrm>
            <a:off x="8632233" y="3328017"/>
            <a:ext cx="294042" cy="112358"/>
          </a:xfrm>
          <a:custGeom>
            <a:avLst/>
            <a:gdLst/>
            <a:ahLst/>
            <a:cxnLst/>
            <a:rect l="l" t="t" r="r" b="b"/>
            <a:pathLst>
              <a:path w="234315" h="89535">
                <a:moveTo>
                  <a:pt x="234188" y="0"/>
                </a:moveTo>
                <a:lnTo>
                  <a:pt x="0" y="0"/>
                </a:lnTo>
                <a:lnTo>
                  <a:pt x="0" y="89522"/>
                </a:lnTo>
                <a:lnTo>
                  <a:pt x="234188" y="89522"/>
                </a:lnTo>
                <a:lnTo>
                  <a:pt x="234188" y="0"/>
                </a:lnTo>
                <a:close/>
              </a:path>
            </a:pathLst>
          </a:custGeom>
          <a:solidFill>
            <a:srgbClr val="A9D18E"/>
          </a:solidFill>
        </p:spPr>
        <p:txBody>
          <a:bodyPr wrap="square" lIns="0" tIns="0" rIns="0" bIns="0" rtlCol="0"/>
          <a:lstStyle/>
          <a:p>
            <a:endParaRPr sz="4518" dirty="0"/>
          </a:p>
        </p:txBody>
      </p:sp>
      <p:sp>
        <p:nvSpPr>
          <p:cNvPr id="100" name="object 100"/>
          <p:cNvSpPr/>
          <p:nvPr/>
        </p:nvSpPr>
        <p:spPr>
          <a:xfrm>
            <a:off x="8632233" y="3633470"/>
            <a:ext cx="282886" cy="113951"/>
          </a:xfrm>
          <a:custGeom>
            <a:avLst/>
            <a:gdLst/>
            <a:ahLst/>
            <a:cxnLst/>
            <a:rect l="l" t="t" r="r" b="b"/>
            <a:pathLst>
              <a:path w="225425" h="90805">
                <a:moveTo>
                  <a:pt x="225132" y="0"/>
                </a:moveTo>
                <a:lnTo>
                  <a:pt x="0" y="0"/>
                </a:lnTo>
                <a:lnTo>
                  <a:pt x="0" y="90525"/>
                </a:lnTo>
                <a:lnTo>
                  <a:pt x="225132" y="90525"/>
                </a:lnTo>
                <a:lnTo>
                  <a:pt x="225132" y="0"/>
                </a:lnTo>
                <a:close/>
              </a:path>
            </a:pathLst>
          </a:custGeom>
          <a:solidFill>
            <a:srgbClr val="A9D18E"/>
          </a:solidFill>
        </p:spPr>
        <p:txBody>
          <a:bodyPr wrap="square" lIns="0" tIns="0" rIns="0" bIns="0" rtlCol="0"/>
          <a:lstStyle/>
          <a:p>
            <a:endParaRPr sz="4518" dirty="0"/>
          </a:p>
        </p:txBody>
      </p:sp>
      <p:sp>
        <p:nvSpPr>
          <p:cNvPr id="101" name="object 101"/>
          <p:cNvSpPr/>
          <p:nvPr/>
        </p:nvSpPr>
        <p:spPr>
          <a:xfrm>
            <a:off x="8638439" y="3940199"/>
            <a:ext cx="0" cy="112358"/>
          </a:xfrm>
          <a:custGeom>
            <a:avLst/>
            <a:gdLst/>
            <a:ahLst/>
            <a:cxnLst/>
            <a:rect l="l" t="t" r="r" b="b"/>
            <a:pathLst>
              <a:path h="89535">
                <a:moveTo>
                  <a:pt x="0" y="0"/>
                </a:moveTo>
                <a:lnTo>
                  <a:pt x="0" y="89522"/>
                </a:lnTo>
              </a:path>
            </a:pathLst>
          </a:custGeom>
          <a:ln w="9893">
            <a:solidFill>
              <a:srgbClr val="A9D18E"/>
            </a:solidFill>
          </a:ln>
        </p:spPr>
        <p:txBody>
          <a:bodyPr wrap="square" lIns="0" tIns="0" rIns="0" bIns="0" rtlCol="0"/>
          <a:lstStyle/>
          <a:p>
            <a:endParaRPr sz="4518" dirty="0"/>
          </a:p>
        </p:txBody>
      </p:sp>
      <p:sp>
        <p:nvSpPr>
          <p:cNvPr id="102" name="object 102"/>
          <p:cNvSpPr/>
          <p:nvPr/>
        </p:nvSpPr>
        <p:spPr>
          <a:xfrm>
            <a:off x="8632233" y="4246911"/>
            <a:ext cx="477321" cy="112358"/>
          </a:xfrm>
          <a:custGeom>
            <a:avLst/>
            <a:gdLst/>
            <a:ahLst/>
            <a:cxnLst/>
            <a:rect l="l" t="t" r="r" b="b"/>
            <a:pathLst>
              <a:path w="380365" h="89535">
                <a:moveTo>
                  <a:pt x="380034" y="0"/>
                </a:moveTo>
                <a:lnTo>
                  <a:pt x="0" y="0"/>
                </a:lnTo>
                <a:lnTo>
                  <a:pt x="0" y="89522"/>
                </a:lnTo>
                <a:lnTo>
                  <a:pt x="380034" y="89522"/>
                </a:lnTo>
                <a:lnTo>
                  <a:pt x="380034" y="0"/>
                </a:lnTo>
                <a:close/>
              </a:path>
            </a:pathLst>
          </a:custGeom>
          <a:solidFill>
            <a:srgbClr val="A9D18E"/>
          </a:solidFill>
        </p:spPr>
        <p:txBody>
          <a:bodyPr wrap="square" lIns="0" tIns="0" rIns="0" bIns="0" rtlCol="0"/>
          <a:lstStyle/>
          <a:p>
            <a:endParaRPr sz="4518" dirty="0"/>
          </a:p>
        </p:txBody>
      </p:sp>
      <p:sp>
        <p:nvSpPr>
          <p:cNvPr id="103" name="object 103"/>
          <p:cNvSpPr/>
          <p:nvPr/>
        </p:nvSpPr>
        <p:spPr>
          <a:xfrm>
            <a:off x="8663046" y="4552381"/>
            <a:ext cx="0" cy="113951"/>
          </a:xfrm>
          <a:custGeom>
            <a:avLst/>
            <a:gdLst/>
            <a:ahLst/>
            <a:cxnLst/>
            <a:rect l="l" t="t" r="r" b="b"/>
            <a:pathLst>
              <a:path h="90804">
                <a:moveTo>
                  <a:pt x="0" y="0"/>
                </a:moveTo>
                <a:lnTo>
                  <a:pt x="0" y="90525"/>
                </a:lnTo>
              </a:path>
            </a:pathLst>
          </a:custGeom>
          <a:ln w="49110">
            <a:solidFill>
              <a:srgbClr val="A9D18E"/>
            </a:solidFill>
          </a:ln>
        </p:spPr>
        <p:txBody>
          <a:bodyPr wrap="square" lIns="0" tIns="0" rIns="0" bIns="0" rtlCol="0"/>
          <a:lstStyle/>
          <a:p>
            <a:endParaRPr sz="4518" dirty="0"/>
          </a:p>
        </p:txBody>
      </p:sp>
      <p:sp>
        <p:nvSpPr>
          <p:cNvPr id="104" name="object 104"/>
          <p:cNvSpPr/>
          <p:nvPr/>
        </p:nvSpPr>
        <p:spPr>
          <a:xfrm>
            <a:off x="8669357" y="4859094"/>
            <a:ext cx="0" cy="112358"/>
          </a:xfrm>
          <a:custGeom>
            <a:avLst/>
            <a:gdLst/>
            <a:ahLst/>
            <a:cxnLst/>
            <a:rect l="l" t="t" r="r" b="b"/>
            <a:pathLst>
              <a:path h="89535">
                <a:moveTo>
                  <a:pt x="0" y="0"/>
                </a:moveTo>
                <a:lnTo>
                  <a:pt x="0" y="89522"/>
                </a:lnTo>
              </a:path>
            </a:pathLst>
          </a:custGeom>
          <a:ln w="59169">
            <a:solidFill>
              <a:srgbClr val="A9D18E"/>
            </a:solidFill>
          </a:ln>
        </p:spPr>
        <p:txBody>
          <a:bodyPr wrap="square" lIns="0" tIns="0" rIns="0" bIns="0" rtlCol="0"/>
          <a:lstStyle/>
          <a:p>
            <a:endParaRPr sz="4518" dirty="0"/>
          </a:p>
        </p:txBody>
      </p:sp>
      <p:sp>
        <p:nvSpPr>
          <p:cNvPr id="105" name="object 105"/>
          <p:cNvSpPr/>
          <p:nvPr/>
        </p:nvSpPr>
        <p:spPr>
          <a:xfrm>
            <a:off x="8642854" y="5165822"/>
            <a:ext cx="0" cy="112358"/>
          </a:xfrm>
          <a:custGeom>
            <a:avLst/>
            <a:gdLst/>
            <a:ahLst/>
            <a:cxnLst/>
            <a:rect l="l" t="t" r="r" b="b"/>
            <a:pathLst>
              <a:path h="89535">
                <a:moveTo>
                  <a:pt x="0" y="0"/>
                </a:moveTo>
                <a:lnTo>
                  <a:pt x="0" y="89522"/>
                </a:lnTo>
              </a:path>
            </a:pathLst>
          </a:custGeom>
          <a:ln w="16929">
            <a:solidFill>
              <a:srgbClr val="A9D18E"/>
            </a:solidFill>
          </a:ln>
        </p:spPr>
        <p:txBody>
          <a:bodyPr wrap="square" lIns="0" tIns="0" rIns="0" bIns="0" rtlCol="0"/>
          <a:lstStyle/>
          <a:p>
            <a:endParaRPr sz="4518" dirty="0"/>
          </a:p>
        </p:txBody>
      </p:sp>
      <p:sp>
        <p:nvSpPr>
          <p:cNvPr id="106" name="object 106"/>
          <p:cNvSpPr/>
          <p:nvPr/>
        </p:nvSpPr>
        <p:spPr>
          <a:xfrm>
            <a:off x="8632232" y="5471275"/>
            <a:ext cx="745864" cy="113951"/>
          </a:xfrm>
          <a:custGeom>
            <a:avLst/>
            <a:gdLst/>
            <a:ahLst/>
            <a:cxnLst/>
            <a:rect l="l" t="t" r="r" b="b"/>
            <a:pathLst>
              <a:path w="594359" h="90804">
                <a:moveTo>
                  <a:pt x="594283" y="0"/>
                </a:moveTo>
                <a:lnTo>
                  <a:pt x="0" y="0"/>
                </a:lnTo>
                <a:lnTo>
                  <a:pt x="0" y="90525"/>
                </a:lnTo>
                <a:lnTo>
                  <a:pt x="594283" y="90525"/>
                </a:lnTo>
                <a:lnTo>
                  <a:pt x="594283" y="0"/>
                </a:lnTo>
                <a:close/>
              </a:path>
            </a:pathLst>
          </a:custGeom>
          <a:solidFill>
            <a:srgbClr val="A9D18E"/>
          </a:solidFill>
        </p:spPr>
        <p:txBody>
          <a:bodyPr wrap="square" lIns="0" tIns="0" rIns="0" bIns="0" rtlCol="0"/>
          <a:lstStyle/>
          <a:p>
            <a:endParaRPr sz="4518" dirty="0"/>
          </a:p>
        </p:txBody>
      </p:sp>
      <p:graphicFrame>
        <p:nvGraphicFramePr>
          <p:cNvPr id="107" name="object 107"/>
          <p:cNvGraphicFramePr>
            <a:graphicFrameLocks noGrp="1"/>
          </p:cNvGraphicFramePr>
          <p:nvPr/>
        </p:nvGraphicFramePr>
        <p:xfrm>
          <a:off x="474270" y="1673769"/>
          <a:ext cx="11750519" cy="5254351"/>
        </p:xfrm>
        <a:graphic>
          <a:graphicData uri="http://schemas.openxmlformats.org/drawingml/2006/table">
            <a:tbl>
              <a:tblPr firstRow="1" bandRow="1">
                <a:tableStyleId>{2D5ABB26-0587-4C30-8999-92F81FD0307C}</a:tableStyleId>
              </a:tblPr>
              <a:tblGrid>
                <a:gridCol w="1871034">
                  <a:extLst>
                    <a:ext uri="{9D8B030D-6E8A-4147-A177-3AD203B41FA5}">
                      <a16:colId xmlns:a16="http://schemas.microsoft.com/office/drawing/2014/main" val="20000"/>
                    </a:ext>
                  </a:extLst>
                </a:gridCol>
                <a:gridCol w="646254">
                  <a:extLst>
                    <a:ext uri="{9D8B030D-6E8A-4147-A177-3AD203B41FA5}">
                      <a16:colId xmlns:a16="http://schemas.microsoft.com/office/drawing/2014/main" val="20001"/>
                    </a:ext>
                  </a:extLst>
                </a:gridCol>
                <a:gridCol w="692472">
                  <a:extLst>
                    <a:ext uri="{9D8B030D-6E8A-4147-A177-3AD203B41FA5}">
                      <a16:colId xmlns:a16="http://schemas.microsoft.com/office/drawing/2014/main" val="20002"/>
                    </a:ext>
                  </a:extLst>
                </a:gridCol>
                <a:gridCol w="679724">
                  <a:extLst>
                    <a:ext uri="{9D8B030D-6E8A-4147-A177-3AD203B41FA5}">
                      <a16:colId xmlns:a16="http://schemas.microsoft.com/office/drawing/2014/main" val="20003"/>
                    </a:ext>
                  </a:extLst>
                </a:gridCol>
                <a:gridCol w="601630">
                  <a:extLst>
                    <a:ext uri="{9D8B030D-6E8A-4147-A177-3AD203B41FA5}">
                      <a16:colId xmlns:a16="http://schemas.microsoft.com/office/drawing/2014/main" val="20004"/>
                    </a:ext>
                  </a:extLst>
                </a:gridCol>
                <a:gridCol w="47812">
                  <a:extLst>
                    <a:ext uri="{9D8B030D-6E8A-4147-A177-3AD203B41FA5}">
                      <a16:colId xmlns:a16="http://schemas.microsoft.com/office/drawing/2014/main" val="20005"/>
                    </a:ext>
                  </a:extLst>
                </a:gridCol>
                <a:gridCol w="92436">
                  <a:extLst>
                    <a:ext uri="{9D8B030D-6E8A-4147-A177-3AD203B41FA5}">
                      <a16:colId xmlns:a16="http://schemas.microsoft.com/office/drawing/2014/main" val="20006"/>
                    </a:ext>
                  </a:extLst>
                </a:gridCol>
                <a:gridCol w="65343">
                  <a:extLst>
                    <a:ext uri="{9D8B030D-6E8A-4147-A177-3AD203B41FA5}">
                      <a16:colId xmlns:a16="http://schemas.microsoft.com/office/drawing/2014/main" val="20007"/>
                    </a:ext>
                  </a:extLst>
                </a:gridCol>
                <a:gridCol w="86060">
                  <a:extLst>
                    <a:ext uri="{9D8B030D-6E8A-4147-A177-3AD203B41FA5}">
                      <a16:colId xmlns:a16="http://schemas.microsoft.com/office/drawing/2014/main" val="20008"/>
                    </a:ext>
                  </a:extLst>
                </a:gridCol>
                <a:gridCol w="105981">
                  <a:extLst>
                    <a:ext uri="{9D8B030D-6E8A-4147-A177-3AD203B41FA5}">
                      <a16:colId xmlns:a16="http://schemas.microsoft.com/office/drawing/2014/main" val="20009"/>
                    </a:ext>
                  </a:extLst>
                </a:gridCol>
                <a:gridCol w="348229">
                  <a:extLst>
                    <a:ext uri="{9D8B030D-6E8A-4147-A177-3AD203B41FA5}">
                      <a16:colId xmlns:a16="http://schemas.microsoft.com/office/drawing/2014/main" val="20010"/>
                    </a:ext>
                  </a:extLst>
                </a:gridCol>
                <a:gridCol w="250214">
                  <a:extLst>
                    <a:ext uri="{9D8B030D-6E8A-4147-A177-3AD203B41FA5}">
                      <a16:colId xmlns:a16="http://schemas.microsoft.com/office/drawing/2014/main" val="20011"/>
                    </a:ext>
                  </a:extLst>
                </a:gridCol>
                <a:gridCol w="961813">
                  <a:extLst>
                    <a:ext uri="{9D8B030D-6E8A-4147-A177-3AD203B41FA5}">
                      <a16:colId xmlns:a16="http://schemas.microsoft.com/office/drawing/2014/main" val="20012"/>
                    </a:ext>
                  </a:extLst>
                </a:gridCol>
                <a:gridCol w="419947">
                  <a:extLst>
                    <a:ext uri="{9D8B030D-6E8A-4147-A177-3AD203B41FA5}">
                      <a16:colId xmlns:a16="http://schemas.microsoft.com/office/drawing/2014/main" val="20013"/>
                    </a:ext>
                  </a:extLst>
                </a:gridCol>
                <a:gridCol w="164951">
                  <a:extLst>
                    <a:ext uri="{9D8B030D-6E8A-4147-A177-3AD203B41FA5}">
                      <a16:colId xmlns:a16="http://schemas.microsoft.com/office/drawing/2014/main" val="20014"/>
                    </a:ext>
                  </a:extLst>
                </a:gridCol>
                <a:gridCol w="54982">
                  <a:extLst>
                    <a:ext uri="{9D8B030D-6E8A-4147-A177-3AD203B41FA5}">
                      <a16:colId xmlns:a16="http://schemas.microsoft.com/office/drawing/2014/main" val="20015"/>
                    </a:ext>
                  </a:extLst>
                </a:gridCol>
                <a:gridCol w="508397">
                  <a:extLst>
                    <a:ext uri="{9D8B030D-6E8A-4147-A177-3AD203B41FA5}">
                      <a16:colId xmlns:a16="http://schemas.microsoft.com/office/drawing/2014/main" val="20016"/>
                    </a:ext>
                  </a:extLst>
                </a:gridCol>
                <a:gridCol w="474930">
                  <a:extLst>
                    <a:ext uri="{9D8B030D-6E8A-4147-A177-3AD203B41FA5}">
                      <a16:colId xmlns:a16="http://schemas.microsoft.com/office/drawing/2014/main" val="20017"/>
                    </a:ext>
                  </a:extLst>
                </a:gridCol>
                <a:gridCol w="141842">
                  <a:extLst>
                    <a:ext uri="{9D8B030D-6E8A-4147-A177-3AD203B41FA5}">
                      <a16:colId xmlns:a16="http://schemas.microsoft.com/office/drawing/2014/main" val="20018"/>
                    </a:ext>
                  </a:extLst>
                </a:gridCol>
                <a:gridCol w="278105">
                  <a:extLst>
                    <a:ext uri="{9D8B030D-6E8A-4147-A177-3AD203B41FA5}">
                      <a16:colId xmlns:a16="http://schemas.microsoft.com/office/drawing/2014/main" val="20019"/>
                    </a:ext>
                  </a:extLst>
                </a:gridCol>
                <a:gridCol w="161763">
                  <a:extLst>
                    <a:ext uri="{9D8B030D-6E8A-4147-A177-3AD203B41FA5}">
                      <a16:colId xmlns:a16="http://schemas.microsoft.com/office/drawing/2014/main" val="20020"/>
                    </a:ext>
                  </a:extLst>
                </a:gridCol>
                <a:gridCol w="311572">
                  <a:extLst>
                    <a:ext uri="{9D8B030D-6E8A-4147-A177-3AD203B41FA5}">
                      <a16:colId xmlns:a16="http://schemas.microsoft.com/office/drawing/2014/main" val="20021"/>
                    </a:ext>
                  </a:extLst>
                </a:gridCol>
                <a:gridCol w="92435">
                  <a:extLst>
                    <a:ext uri="{9D8B030D-6E8A-4147-A177-3AD203B41FA5}">
                      <a16:colId xmlns:a16="http://schemas.microsoft.com/office/drawing/2014/main" val="20022"/>
                    </a:ext>
                  </a:extLst>
                </a:gridCol>
                <a:gridCol w="247824">
                  <a:extLst>
                    <a:ext uri="{9D8B030D-6E8A-4147-A177-3AD203B41FA5}">
                      <a16:colId xmlns:a16="http://schemas.microsoft.com/office/drawing/2014/main" val="20023"/>
                    </a:ext>
                  </a:extLst>
                </a:gridCol>
                <a:gridCol w="215152">
                  <a:extLst>
                    <a:ext uri="{9D8B030D-6E8A-4147-A177-3AD203B41FA5}">
                      <a16:colId xmlns:a16="http://schemas.microsoft.com/office/drawing/2014/main" val="20024"/>
                    </a:ext>
                  </a:extLst>
                </a:gridCol>
                <a:gridCol w="418353">
                  <a:extLst>
                    <a:ext uri="{9D8B030D-6E8A-4147-A177-3AD203B41FA5}">
                      <a16:colId xmlns:a16="http://schemas.microsoft.com/office/drawing/2014/main" val="20025"/>
                    </a:ext>
                  </a:extLst>
                </a:gridCol>
                <a:gridCol w="120325">
                  <a:extLst>
                    <a:ext uri="{9D8B030D-6E8A-4147-A177-3AD203B41FA5}">
                      <a16:colId xmlns:a16="http://schemas.microsoft.com/office/drawing/2014/main" val="20026"/>
                    </a:ext>
                  </a:extLst>
                </a:gridCol>
                <a:gridCol w="392056">
                  <a:extLst>
                    <a:ext uri="{9D8B030D-6E8A-4147-A177-3AD203B41FA5}">
                      <a16:colId xmlns:a16="http://schemas.microsoft.com/office/drawing/2014/main" val="20027"/>
                    </a:ext>
                  </a:extLst>
                </a:gridCol>
                <a:gridCol w="139451">
                  <a:extLst>
                    <a:ext uri="{9D8B030D-6E8A-4147-A177-3AD203B41FA5}">
                      <a16:colId xmlns:a16="http://schemas.microsoft.com/office/drawing/2014/main" val="20028"/>
                    </a:ext>
                  </a:extLst>
                </a:gridCol>
                <a:gridCol w="119528">
                  <a:extLst>
                    <a:ext uri="{9D8B030D-6E8A-4147-A177-3AD203B41FA5}">
                      <a16:colId xmlns:a16="http://schemas.microsoft.com/office/drawing/2014/main" val="20029"/>
                    </a:ext>
                  </a:extLst>
                </a:gridCol>
                <a:gridCol w="171324">
                  <a:extLst>
                    <a:ext uri="{9D8B030D-6E8A-4147-A177-3AD203B41FA5}">
                      <a16:colId xmlns:a16="http://schemas.microsoft.com/office/drawing/2014/main" val="20030"/>
                    </a:ext>
                  </a:extLst>
                </a:gridCol>
                <a:gridCol w="525929">
                  <a:extLst>
                    <a:ext uri="{9D8B030D-6E8A-4147-A177-3AD203B41FA5}">
                      <a16:colId xmlns:a16="http://schemas.microsoft.com/office/drawing/2014/main" val="20031"/>
                    </a:ext>
                  </a:extLst>
                </a:gridCol>
                <a:gridCol w="342651">
                  <a:extLst>
                    <a:ext uri="{9D8B030D-6E8A-4147-A177-3AD203B41FA5}">
                      <a16:colId xmlns:a16="http://schemas.microsoft.com/office/drawing/2014/main" val="20032"/>
                    </a:ext>
                  </a:extLst>
                </a:gridCol>
              </a:tblGrid>
              <a:tr h="252538">
                <a:tc>
                  <a:txBody>
                    <a:bodyPr/>
                    <a:lstStyle/>
                    <a:p>
                      <a:pPr marL="31750">
                        <a:lnSpc>
                          <a:spcPct val="100000"/>
                        </a:lnSpc>
                        <a:spcBef>
                          <a:spcPts val="515"/>
                        </a:spcBef>
                      </a:pPr>
                      <a:r>
                        <a:rPr sz="900" spc="5" dirty="0">
                          <a:latin typeface="Tw Cen MT"/>
                          <a:cs typeface="Tw Cen MT"/>
                        </a:rPr>
                        <a:t>Business and</a:t>
                      </a:r>
                      <a:r>
                        <a:rPr sz="900" dirty="0">
                          <a:latin typeface="Tw Cen MT"/>
                          <a:cs typeface="Tw Cen MT"/>
                        </a:rPr>
                        <a:t> </a:t>
                      </a:r>
                      <a:r>
                        <a:rPr sz="900" spc="5" dirty="0">
                          <a:latin typeface="Tw Cen MT"/>
                          <a:cs typeface="Tw Cen MT"/>
                        </a:rPr>
                        <a:t>Entrepreneurship</a:t>
                      </a:r>
                      <a:endParaRPr sz="900" dirty="0">
                        <a:latin typeface="Tw Cen MT"/>
                        <a:cs typeface="Tw Cen MT"/>
                      </a:endParaRPr>
                    </a:p>
                  </a:txBody>
                  <a:tcPr marL="0" marR="0" marT="82077" marB="0"/>
                </a:tc>
                <a:tc>
                  <a:txBody>
                    <a:bodyPr/>
                    <a:lstStyle/>
                    <a:p>
                      <a:pPr marL="90805">
                        <a:lnSpc>
                          <a:spcPct val="100000"/>
                        </a:lnSpc>
                        <a:spcBef>
                          <a:spcPts val="515"/>
                        </a:spcBef>
                      </a:pPr>
                      <a:r>
                        <a:rPr sz="900" dirty="0">
                          <a:latin typeface="Tw Cen MT"/>
                          <a:cs typeface="Tw Cen MT"/>
                        </a:rPr>
                        <a:t>49,630</a:t>
                      </a:r>
                    </a:p>
                  </a:txBody>
                  <a:tcPr marL="0" marR="0" marT="82077" marB="0"/>
                </a:tc>
                <a:tc>
                  <a:txBody>
                    <a:bodyPr/>
                    <a:lstStyle/>
                    <a:p>
                      <a:pPr marL="152400">
                        <a:lnSpc>
                          <a:spcPct val="100000"/>
                        </a:lnSpc>
                        <a:spcBef>
                          <a:spcPts val="515"/>
                        </a:spcBef>
                      </a:pPr>
                      <a:r>
                        <a:rPr sz="900" dirty="0">
                          <a:latin typeface="Tw Cen MT"/>
                          <a:cs typeface="Tw Cen MT"/>
                        </a:rPr>
                        <a:t>7,240</a:t>
                      </a:r>
                    </a:p>
                  </a:txBody>
                  <a:tcPr marL="0" marR="0" marT="82077" marB="0"/>
                </a:tc>
                <a:tc>
                  <a:txBody>
                    <a:bodyPr/>
                    <a:lstStyle/>
                    <a:p>
                      <a:pPr marR="84455" algn="r">
                        <a:lnSpc>
                          <a:spcPct val="100000"/>
                        </a:lnSpc>
                        <a:spcBef>
                          <a:spcPts val="515"/>
                        </a:spcBef>
                      </a:pPr>
                      <a:r>
                        <a:rPr sz="900" spc="-5" dirty="0">
                          <a:latin typeface="Tw Cen MT"/>
                          <a:cs typeface="Tw Cen MT"/>
                        </a:rPr>
                        <a:t>30,990</a:t>
                      </a:r>
                      <a:endParaRPr sz="900" dirty="0">
                        <a:latin typeface="Tw Cen MT"/>
                        <a:cs typeface="Tw Cen MT"/>
                      </a:endParaRPr>
                    </a:p>
                  </a:txBody>
                  <a:tcPr marL="0" marR="0" marT="82077" marB="0"/>
                </a:tc>
                <a:tc>
                  <a:txBody>
                    <a:bodyPr/>
                    <a:lstStyle/>
                    <a:p>
                      <a:pPr marL="3810" marR="21590" algn="ctr">
                        <a:lnSpc>
                          <a:spcPct val="100000"/>
                        </a:lnSpc>
                        <a:spcBef>
                          <a:spcPts val="515"/>
                        </a:spcBef>
                      </a:pPr>
                      <a:r>
                        <a:rPr sz="900" dirty="0">
                          <a:latin typeface="Tw Cen MT"/>
                          <a:cs typeface="Tw Cen MT"/>
                        </a:rPr>
                        <a:t>11,400</a:t>
                      </a:r>
                    </a:p>
                  </a:txBody>
                  <a:tcPr marL="0" marR="0" marT="82077" marB="0"/>
                </a:tc>
                <a:tc>
                  <a:txBody>
                    <a:bodyPr/>
                    <a:lstStyle/>
                    <a:p>
                      <a:pPr>
                        <a:lnSpc>
                          <a:spcPct val="100000"/>
                        </a:lnSpc>
                      </a:pPr>
                      <a:endParaRPr sz="900" dirty="0">
                        <a:latin typeface="Times New Roman"/>
                        <a:cs typeface="Times New Roman"/>
                      </a:endParaRPr>
                    </a:p>
                  </a:txBody>
                  <a:tcPr marL="0" marR="0" marT="0" marB="0"/>
                </a:tc>
                <a:tc>
                  <a:txBody>
                    <a:bodyPr/>
                    <a:lstStyle/>
                    <a:p>
                      <a:pPr>
                        <a:lnSpc>
                          <a:spcPct val="100000"/>
                        </a:lnSpc>
                      </a:pPr>
                      <a:endParaRPr sz="900" dirty="0">
                        <a:latin typeface="Times New Roman"/>
                        <a:cs typeface="Times New Roman"/>
                      </a:endParaRPr>
                    </a:p>
                  </a:txBody>
                  <a:tcPr marL="0" marR="0" marT="0" marB="0"/>
                </a:tc>
                <a:tc>
                  <a:txBody>
                    <a:bodyPr/>
                    <a:lstStyle/>
                    <a:p>
                      <a:pPr>
                        <a:lnSpc>
                          <a:spcPct val="100000"/>
                        </a:lnSpc>
                      </a:pPr>
                      <a:endParaRPr sz="900" dirty="0">
                        <a:latin typeface="Times New Roman"/>
                        <a:cs typeface="Times New Roman"/>
                      </a:endParaRPr>
                    </a:p>
                  </a:txBody>
                  <a:tcPr marL="0" marR="0" marT="0" marB="0"/>
                </a:tc>
                <a:tc>
                  <a:txBody>
                    <a:bodyPr/>
                    <a:lstStyle/>
                    <a:p>
                      <a:pPr>
                        <a:lnSpc>
                          <a:spcPct val="100000"/>
                        </a:lnSpc>
                      </a:pPr>
                      <a:endParaRPr sz="900" dirty="0">
                        <a:latin typeface="Times New Roman"/>
                        <a:cs typeface="Times New Roman"/>
                      </a:endParaRPr>
                    </a:p>
                  </a:txBody>
                  <a:tcPr marL="0" marR="0" marT="0" marB="0"/>
                </a:tc>
                <a:tc>
                  <a:txBody>
                    <a:bodyPr/>
                    <a:lstStyle/>
                    <a:p>
                      <a:pPr>
                        <a:lnSpc>
                          <a:spcPct val="100000"/>
                        </a:lnSpc>
                      </a:pPr>
                      <a:endParaRPr sz="900" dirty="0">
                        <a:latin typeface="Times New Roman"/>
                        <a:cs typeface="Times New Roman"/>
                      </a:endParaRPr>
                    </a:p>
                  </a:txBody>
                  <a:tcPr marL="0" marR="0" marT="0" marB="0"/>
                </a:tc>
                <a:tc>
                  <a:txBody>
                    <a:bodyPr/>
                    <a:lstStyle/>
                    <a:p>
                      <a:pPr>
                        <a:lnSpc>
                          <a:spcPct val="100000"/>
                        </a:lnSpc>
                      </a:pPr>
                      <a:endParaRPr sz="900" dirty="0">
                        <a:latin typeface="Times New Roman"/>
                        <a:cs typeface="Times New Roman"/>
                      </a:endParaRPr>
                    </a:p>
                  </a:txBody>
                  <a:tcPr marL="0" marR="0" marT="0" marB="0"/>
                </a:tc>
                <a:tc>
                  <a:txBody>
                    <a:bodyPr/>
                    <a:lstStyle/>
                    <a:p>
                      <a:pPr>
                        <a:lnSpc>
                          <a:spcPct val="100000"/>
                        </a:lnSpc>
                      </a:pPr>
                      <a:endParaRPr sz="900" dirty="0">
                        <a:latin typeface="Times New Roman"/>
                        <a:cs typeface="Times New Roman"/>
                      </a:endParaRPr>
                    </a:p>
                  </a:txBody>
                  <a:tcPr marL="0" marR="0" marT="0" marB="0"/>
                </a:tc>
                <a:tc>
                  <a:txBody>
                    <a:bodyPr/>
                    <a:lstStyle/>
                    <a:p>
                      <a:pPr>
                        <a:lnSpc>
                          <a:spcPct val="100000"/>
                        </a:lnSpc>
                        <a:spcBef>
                          <a:spcPts val="40"/>
                        </a:spcBef>
                      </a:pPr>
                      <a:endParaRPr sz="700" dirty="0">
                        <a:latin typeface="Times New Roman"/>
                        <a:cs typeface="Times New Roman"/>
                      </a:endParaRPr>
                    </a:p>
                    <a:p>
                      <a:pPr marL="10160">
                        <a:lnSpc>
                          <a:spcPts val="810"/>
                        </a:lnSpc>
                      </a:pPr>
                      <a:r>
                        <a:rPr sz="900" b="1" spc="-10" dirty="0">
                          <a:solidFill>
                            <a:srgbClr val="FFFFFF"/>
                          </a:solidFill>
                          <a:latin typeface="Calibri"/>
                          <a:cs typeface="Calibri"/>
                        </a:rPr>
                        <a:t>30,990</a:t>
                      </a:r>
                      <a:endParaRPr sz="900" dirty="0">
                        <a:latin typeface="Calibri"/>
                        <a:cs typeface="Calibri"/>
                      </a:endParaRPr>
                    </a:p>
                  </a:txBody>
                  <a:tcPr marL="0" marR="0" marT="6375" marB="0"/>
                </a:tc>
                <a:tc>
                  <a:txBody>
                    <a:bodyPr/>
                    <a:lstStyle/>
                    <a:p>
                      <a:pPr>
                        <a:lnSpc>
                          <a:spcPct val="100000"/>
                        </a:lnSpc>
                      </a:pPr>
                      <a:endParaRPr sz="900" dirty="0">
                        <a:latin typeface="Times New Roman"/>
                        <a:cs typeface="Times New Roman"/>
                      </a:endParaRPr>
                    </a:p>
                  </a:txBody>
                  <a:tcPr marL="0" marR="0" marT="0" marB="0"/>
                </a:tc>
                <a:tc>
                  <a:txBody>
                    <a:bodyPr/>
                    <a:lstStyle/>
                    <a:p>
                      <a:pPr>
                        <a:lnSpc>
                          <a:spcPct val="100000"/>
                        </a:lnSpc>
                      </a:pPr>
                      <a:endParaRPr sz="900" dirty="0">
                        <a:latin typeface="Times New Roman"/>
                        <a:cs typeface="Times New Roman"/>
                      </a:endParaRPr>
                    </a:p>
                  </a:txBody>
                  <a:tcPr marL="0" marR="0" marT="0" marB="0"/>
                </a:tc>
                <a:tc>
                  <a:txBody>
                    <a:bodyPr/>
                    <a:lstStyle/>
                    <a:p>
                      <a:pPr>
                        <a:lnSpc>
                          <a:spcPct val="100000"/>
                        </a:lnSpc>
                      </a:pPr>
                      <a:endParaRPr sz="900" dirty="0">
                        <a:latin typeface="Times New Roman"/>
                        <a:cs typeface="Times New Roman"/>
                      </a:endParaRPr>
                    </a:p>
                  </a:txBody>
                  <a:tcPr marL="0" marR="0" marT="0" marB="0"/>
                </a:tc>
                <a:tc>
                  <a:txBody>
                    <a:bodyPr/>
                    <a:lstStyle/>
                    <a:p>
                      <a:pPr marR="5715" algn="ctr">
                        <a:lnSpc>
                          <a:spcPct val="100000"/>
                        </a:lnSpc>
                        <a:spcBef>
                          <a:spcPts val="490"/>
                        </a:spcBef>
                      </a:pPr>
                      <a:r>
                        <a:rPr sz="900" dirty="0">
                          <a:latin typeface="Tw Cen MT"/>
                          <a:cs typeface="Tw Cen MT"/>
                        </a:rPr>
                        <a:t>$16.50</a:t>
                      </a:r>
                    </a:p>
                  </a:txBody>
                  <a:tcPr marL="0" marR="0" marT="78093" marB="0">
                    <a:solidFill>
                      <a:srgbClr val="A671CE"/>
                    </a:solidFill>
                  </a:tcPr>
                </a:tc>
                <a:tc>
                  <a:txBody>
                    <a:bodyPr/>
                    <a:lstStyle/>
                    <a:p>
                      <a:pPr marL="46355">
                        <a:lnSpc>
                          <a:spcPct val="100000"/>
                        </a:lnSpc>
                        <a:spcBef>
                          <a:spcPts val="490"/>
                        </a:spcBef>
                      </a:pPr>
                      <a:r>
                        <a:rPr sz="900" dirty="0">
                          <a:latin typeface="Tw Cen MT"/>
                          <a:cs typeface="Tw Cen MT"/>
                        </a:rPr>
                        <a:t>$28.70</a:t>
                      </a:r>
                    </a:p>
                  </a:txBody>
                  <a:tcPr marL="0" marR="0" marT="78093" marB="0"/>
                </a:tc>
                <a:tc>
                  <a:txBody>
                    <a:bodyPr/>
                    <a:lstStyle/>
                    <a:p>
                      <a:pPr>
                        <a:lnSpc>
                          <a:spcPct val="100000"/>
                        </a:lnSpc>
                      </a:pPr>
                      <a:endParaRPr sz="900" dirty="0">
                        <a:latin typeface="Times New Roman"/>
                        <a:cs typeface="Times New Roman"/>
                      </a:endParaRPr>
                    </a:p>
                  </a:txBody>
                  <a:tcPr marL="0" marR="0" marT="0" marB="0"/>
                </a:tc>
                <a:tc>
                  <a:txBody>
                    <a:bodyPr/>
                    <a:lstStyle/>
                    <a:p>
                      <a:pPr>
                        <a:lnSpc>
                          <a:spcPct val="100000"/>
                        </a:lnSpc>
                      </a:pPr>
                      <a:endParaRPr sz="900" dirty="0">
                        <a:latin typeface="Times New Roman"/>
                        <a:cs typeface="Times New Roman"/>
                      </a:endParaRPr>
                    </a:p>
                  </a:txBody>
                  <a:tcPr marL="0" marR="0" marT="0" marB="0"/>
                </a:tc>
                <a:tc>
                  <a:txBody>
                    <a:bodyPr/>
                    <a:lstStyle/>
                    <a:p>
                      <a:pPr marR="21590">
                        <a:lnSpc>
                          <a:spcPct val="100000"/>
                        </a:lnSpc>
                      </a:pPr>
                      <a:endParaRPr sz="900" dirty="0">
                        <a:latin typeface="Times New Roman"/>
                        <a:cs typeface="Times New Roman"/>
                      </a:endParaRPr>
                    </a:p>
                  </a:txBody>
                  <a:tcPr marL="0" marR="0" marT="0" marB="0"/>
                </a:tc>
                <a:tc>
                  <a:txBody>
                    <a:bodyPr/>
                    <a:lstStyle/>
                    <a:p>
                      <a:pPr>
                        <a:lnSpc>
                          <a:spcPct val="100000"/>
                        </a:lnSpc>
                      </a:pPr>
                      <a:endParaRPr sz="900" dirty="0">
                        <a:latin typeface="Times New Roman"/>
                        <a:cs typeface="Times New Roman"/>
                      </a:endParaRPr>
                    </a:p>
                  </a:txBody>
                  <a:tcPr marL="0" marR="0" marT="0" marB="0"/>
                </a:tc>
                <a:tc>
                  <a:txBody>
                    <a:bodyPr/>
                    <a:lstStyle/>
                    <a:p>
                      <a:pPr>
                        <a:lnSpc>
                          <a:spcPct val="100000"/>
                        </a:lnSpc>
                      </a:pPr>
                      <a:endParaRPr sz="900" dirty="0">
                        <a:latin typeface="Times New Roman"/>
                        <a:cs typeface="Times New Roman"/>
                      </a:endParaRPr>
                    </a:p>
                  </a:txBody>
                  <a:tcPr marL="0" marR="0" marT="0" marB="0"/>
                </a:tc>
                <a:tc>
                  <a:txBody>
                    <a:bodyPr/>
                    <a:lstStyle/>
                    <a:p>
                      <a:pPr marR="12065">
                        <a:lnSpc>
                          <a:spcPct val="100000"/>
                        </a:lnSpc>
                      </a:pPr>
                      <a:endParaRPr sz="900" dirty="0">
                        <a:latin typeface="Times New Roman"/>
                        <a:cs typeface="Times New Roman"/>
                      </a:endParaRPr>
                    </a:p>
                  </a:txBody>
                  <a:tcPr marL="0" marR="0" marT="0" marB="0"/>
                </a:tc>
                <a:tc>
                  <a:txBody>
                    <a:bodyPr/>
                    <a:lstStyle/>
                    <a:p>
                      <a:pPr marR="12065">
                        <a:lnSpc>
                          <a:spcPct val="100000"/>
                        </a:lnSpc>
                      </a:pPr>
                      <a:endParaRPr sz="900" dirty="0">
                        <a:latin typeface="Times New Roman"/>
                        <a:cs typeface="Times New Roman"/>
                      </a:endParaRPr>
                    </a:p>
                  </a:txBody>
                  <a:tcPr marL="0" marR="0" marT="0" marB="0"/>
                </a:tc>
                <a:tc>
                  <a:txBody>
                    <a:bodyPr/>
                    <a:lstStyle/>
                    <a:p>
                      <a:pPr>
                        <a:lnSpc>
                          <a:spcPct val="100000"/>
                        </a:lnSpc>
                      </a:pPr>
                      <a:endParaRPr sz="900" dirty="0">
                        <a:latin typeface="Times New Roman"/>
                        <a:cs typeface="Times New Roman"/>
                      </a:endParaRPr>
                    </a:p>
                  </a:txBody>
                  <a:tcPr marL="0" marR="0" marT="0" marB="0"/>
                </a:tc>
                <a:tc>
                  <a:txBody>
                    <a:bodyPr/>
                    <a:lstStyle/>
                    <a:p>
                      <a:pPr>
                        <a:lnSpc>
                          <a:spcPct val="100000"/>
                        </a:lnSpc>
                      </a:pPr>
                      <a:endParaRPr sz="900" dirty="0">
                        <a:latin typeface="Times New Roman"/>
                        <a:cs typeface="Times New Roman"/>
                      </a:endParaRPr>
                    </a:p>
                  </a:txBody>
                  <a:tcPr marL="0" marR="0" marT="0" marB="0"/>
                </a:tc>
                <a:tc>
                  <a:txBody>
                    <a:bodyPr/>
                    <a:lstStyle/>
                    <a:p>
                      <a:pPr>
                        <a:lnSpc>
                          <a:spcPct val="100000"/>
                        </a:lnSpc>
                        <a:spcBef>
                          <a:spcPts val="20"/>
                        </a:spcBef>
                      </a:pPr>
                      <a:endParaRPr sz="700" dirty="0">
                        <a:latin typeface="Times New Roman"/>
                        <a:cs typeface="Times New Roman"/>
                      </a:endParaRPr>
                    </a:p>
                    <a:p>
                      <a:pPr marL="8890">
                        <a:lnSpc>
                          <a:spcPts val="830"/>
                        </a:lnSpc>
                      </a:pPr>
                      <a:r>
                        <a:rPr sz="900" b="1" spc="-5" dirty="0">
                          <a:latin typeface="Calibri"/>
                          <a:cs typeface="Calibri"/>
                        </a:rPr>
                        <a:t>8,575</a:t>
                      </a:r>
                      <a:endParaRPr sz="900" dirty="0">
                        <a:latin typeface="Calibri"/>
                        <a:cs typeface="Calibri"/>
                      </a:endParaRPr>
                    </a:p>
                  </a:txBody>
                  <a:tcPr marL="0" marR="0" marT="3187" marB="0"/>
                </a:tc>
                <a:tc>
                  <a:txBody>
                    <a:bodyPr/>
                    <a:lstStyle/>
                    <a:p>
                      <a:pPr>
                        <a:lnSpc>
                          <a:spcPct val="100000"/>
                        </a:lnSpc>
                      </a:pPr>
                      <a:endParaRPr sz="900" dirty="0">
                        <a:latin typeface="Times New Roman"/>
                        <a:cs typeface="Times New Roman"/>
                      </a:endParaRPr>
                    </a:p>
                  </a:txBody>
                  <a:tcPr marL="0" marR="0" marT="0" marB="0"/>
                </a:tc>
                <a:tc>
                  <a:txBody>
                    <a:bodyPr/>
                    <a:lstStyle/>
                    <a:p>
                      <a:pPr marR="21590">
                        <a:lnSpc>
                          <a:spcPct val="100000"/>
                        </a:lnSpc>
                      </a:pPr>
                      <a:endParaRPr sz="900" dirty="0">
                        <a:latin typeface="Times New Roman"/>
                        <a:cs typeface="Times New Roman"/>
                      </a:endParaRPr>
                    </a:p>
                  </a:txBody>
                  <a:tcPr marL="0" marR="0" marT="0" marB="0"/>
                </a:tc>
                <a:tc>
                  <a:txBody>
                    <a:bodyPr/>
                    <a:lstStyle/>
                    <a:p>
                      <a:pPr marR="21590">
                        <a:lnSpc>
                          <a:spcPct val="100000"/>
                        </a:lnSpc>
                      </a:pPr>
                      <a:endParaRPr sz="900" dirty="0">
                        <a:latin typeface="Times New Roman"/>
                        <a:cs typeface="Times New Roman"/>
                      </a:endParaRPr>
                    </a:p>
                  </a:txBody>
                  <a:tcPr marL="0" marR="0" marT="0" marB="0"/>
                </a:tc>
                <a:tc>
                  <a:txBody>
                    <a:bodyPr/>
                    <a:lstStyle/>
                    <a:p>
                      <a:pPr>
                        <a:lnSpc>
                          <a:spcPct val="100000"/>
                        </a:lnSpc>
                      </a:pPr>
                      <a:endParaRPr sz="900" dirty="0">
                        <a:latin typeface="Times New Roman"/>
                        <a:cs typeface="Times New Roman"/>
                      </a:endParaRPr>
                    </a:p>
                  </a:txBody>
                  <a:tcPr marL="0" marR="0" marT="0" marB="0"/>
                </a:tc>
                <a:tc>
                  <a:txBody>
                    <a:bodyPr/>
                    <a:lstStyle/>
                    <a:p>
                      <a:pPr>
                        <a:lnSpc>
                          <a:spcPct val="100000"/>
                        </a:lnSpc>
                        <a:spcBef>
                          <a:spcPts val="30"/>
                        </a:spcBef>
                      </a:pPr>
                      <a:endParaRPr sz="800" dirty="0">
                        <a:latin typeface="Times New Roman"/>
                        <a:cs typeface="Times New Roman"/>
                      </a:endParaRPr>
                    </a:p>
                    <a:p>
                      <a:pPr marL="65405">
                        <a:lnSpc>
                          <a:spcPts val="705"/>
                        </a:lnSpc>
                      </a:pPr>
                      <a:r>
                        <a:rPr sz="900" b="1" dirty="0">
                          <a:solidFill>
                            <a:srgbClr val="404040"/>
                          </a:solidFill>
                          <a:latin typeface="Calibri"/>
                          <a:cs typeface="Calibri"/>
                        </a:rPr>
                        <a:t>4,563</a:t>
                      </a:r>
                      <a:endParaRPr sz="900" dirty="0">
                        <a:latin typeface="Calibri"/>
                        <a:cs typeface="Calibri"/>
                      </a:endParaRPr>
                    </a:p>
                  </a:txBody>
                  <a:tcPr marL="0" marR="0" marT="4781" marB="0"/>
                </a:tc>
                <a:extLst>
                  <a:ext uri="{0D108BD9-81ED-4DB2-BD59-A6C34878D82A}">
                    <a16:rowId xmlns:a16="http://schemas.microsoft.com/office/drawing/2014/main" val="10000"/>
                  </a:ext>
                </a:extLst>
              </a:tr>
              <a:tr h="53449">
                <a:tc>
                  <a:txBody>
                    <a:bodyPr/>
                    <a:lstStyle/>
                    <a:p>
                      <a:pPr>
                        <a:lnSpc>
                          <a:spcPct val="100000"/>
                        </a:lnSpc>
                      </a:pPr>
                      <a:endParaRPr sz="100" dirty="0">
                        <a:latin typeface="Times New Roman"/>
                        <a:cs typeface="Times New Roman"/>
                      </a:endParaRPr>
                    </a:p>
                  </a:txBody>
                  <a:tcPr marL="0" marR="0" marT="0" marB="0"/>
                </a:tc>
                <a:tc>
                  <a:txBody>
                    <a:bodyPr/>
                    <a:lstStyle/>
                    <a:p>
                      <a:pPr>
                        <a:lnSpc>
                          <a:spcPct val="100000"/>
                        </a:lnSpc>
                      </a:pPr>
                      <a:endParaRPr sz="100" dirty="0">
                        <a:latin typeface="Times New Roman"/>
                        <a:cs typeface="Times New Roman"/>
                      </a:endParaRPr>
                    </a:p>
                  </a:txBody>
                  <a:tcPr marL="0" marR="0" marT="0" marB="0"/>
                </a:tc>
                <a:tc>
                  <a:txBody>
                    <a:bodyPr/>
                    <a:lstStyle/>
                    <a:p>
                      <a:pPr>
                        <a:lnSpc>
                          <a:spcPct val="100000"/>
                        </a:lnSpc>
                      </a:pPr>
                      <a:endParaRPr sz="100" dirty="0">
                        <a:latin typeface="Times New Roman"/>
                        <a:cs typeface="Times New Roman"/>
                      </a:endParaRPr>
                    </a:p>
                  </a:txBody>
                  <a:tcPr marL="0" marR="0" marT="0" marB="0"/>
                </a:tc>
                <a:tc>
                  <a:txBody>
                    <a:bodyPr/>
                    <a:lstStyle/>
                    <a:p>
                      <a:pPr>
                        <a:lnSpc>
                          <a:spcPct val="100000"/>
                        </a:lnSpc>
                      </a:pPr>
                      <a:endParaRPr sz="100" dirty="0">
                        <a:latin typeface="Times New Roman"/>
                        <a:cs typeface="Times New Roman"/>
                      </a:endParaRPr>
                    </a:p>
                  </a:txBody>
                  <a:tcPr marL="0" marR="0" marT="0" marB="0"/>
                </a:tc>
                <a:tc>
                  <a:txBody>
                    <a:bodyPr/>
                    <a:lstStyle/>
                    <a:p>
                      <a:pPr marR="21590">
                        <a:lnSpc>
                          <a:spcPct val="100000"/>
                        </a:lnSpc>
                      </a:pPr>
                      <a:endParaRPr sz="100" dirty="0">
                        <a:latin typeface="Times New Roman"/>
                        <a:cs typeface="Times New Roman"/>
                      </a:endParaRPr>
                    </a:p>
                  </a:txBody>
                  <a:tcPr marL="0" marR="0" marT="0" marB="0"/>
                </a:tc>
                <a:tc>
                  <a:txBody>
                    <a:bodyPr/>
                    <a:lstStyle/>
                    <a:p>
                      <a:pPr>
                        <a:lnSpc>
                          <a:spcPct val="100000"/>
                        </a:lnSpc>
                      </a:pPr>
                      <a:endParaRPr sz="100" dirty="0">
                        <a:latin typeface="Times New Roman"/>
                        <a:cs typeface="Times New Roman"/>
                      </a:endParaRPr>
                    </a:p>
                  </a:txBody>
                  <a:tcPr marL="0" marR="0" marT="0" marB="0"/>
                </a:tc>
                <a:tc>
                  <a:txBody>
                    <a:bodyPr/>
                    <a:lstStyle/>
                    <a:p>
                      <a:pPr>
                        <a:lnSpc>
                          <a:spcPct val="100000"/>
                        </a:lnSpc>
                      </a:pPr>
                      <a:endParaRPr sz="100" dirty="0">
                        <a:latin typeface="Times New Roman"/>
                        <a:cs typeface="Times New Roman"/>
                      </a:endParaRPr>
                    </a:p>
                  </a:txBody>
                  <a:tcPr marL="0" marR="0" marT="0" marB="0"/>
                </a:tc>
                <a:tc>
                  <a:txBody>
                    <a:bodyPr/>
                    <a:lstStyle/>
                    <a:p>
                      <a:pPr>
                        <a:lnSpc>
                          <a:spcPct val="100000"/>
                        </a:lnSpc>
                      </a:pPr>
                      <a:endParaRPr sz="100" dirty="0">
                        <a:latin typeface="Times New Roman"/>
                        <a:cs typeface="Times New Roman"/>
                      </a:endParaRPr>
                    </a:p>
                  </a:txBody>
                  <a:tcPr marL="0" marR="0" marT="0" marB="0"/>
                </a:tc>
                <a:tc>
                  <a:txBody>
                    <a:bodyPr/>
                    <a:lstStyle/>
                    <a:p>
                      <a:pPr>
                        <a:lnSpc>
                          <a:spcPct val="100000"/>
                        </a:lnSpc>
                      </a:pPr>
                      <a:endParaRPr sz="100" dirty="0">
                        <a:latin typeface="Times New Roman"/>
                        <a:cs typeface="Times New Roman"/>
                      </a:endParaRPr>
                    </a:p>
                  </a:txBody>
                  <a:tcPr marL="0" marR="0" marT="0" marB="0"/>
                </a:tc>
                <a:tc>
                  <a:txBody>
                    <a:bodyPr/>
                    <a:lstStyle/>
                    <a:p>
                      <a:pPr>
                        <a:lnSpc>
                          <a:spcPct val="100000"/>
                        </a:lnSpc>
                      </a:pPr>
                      <a:endParaRPr sz="100" dirty="0">
                        <a:latin typeface="Times New Roman"/>
                        <a:cs typeface="Times New Roman"/>
                      </a:endParaRPr>
                    </a:p>
                  </a:txBody>
                  <a:tcPr marL="0" marR="0" marT="0" marB="0"/>
                </a:tc>
                <a:tc>
                  <a:txBody>
                    <a:bodyPr/>
                    <a:lstStyle/>
                    <a:p>
                      <a:pPr>
                        <a:lnSpc>
                          <a:spcPct val="100000"/>
                        </a:lnSpc>
                      </a:pPr>
                      <a:endParaRPr sz="100" dirty="0">
                        <a:latin typeface="Times New Roman"/>
                        <a:cs typeface="Times New Roman"/>
                      </a:endParaRPr>
                    </a:p>
                  </a:txBody>
                  <a:tcPr marL="0" marR="0" marT="0" marB="0"/>
                </a:tc>
                <a:tc>
                  <a:txBody>
                    <a:bodyPr/>
                    <a:lstStyle/>
                    <a:p>
                      <a:pPr>
                        <a:lnSpc>
                          <a:spcPct val="100000"/>
                        </a:lnSpc>
                      </a:pPr>
                      <a:endParaRPr sz="100" dirty="0">
                        <a:latin typeface="Times New Roman"/>
                        <a:cs typeface="Times New Roman"/>
                      </a:endParaRPr>
                    </a:p>
                  </a:txBody>
                  <a:tcPr marL="0" marR="0" marT="0" marB="0"/>
                </a:tc>
                <a:tc>
                  <a:txBody>
                    <a:bodyPr/>
                    <a:lstStyle/>
                    <a:p>
                      <a:pPr>
                        <a:lnSpc>
                          <a:spcPct val="100000"/>
                        </a:lnSpc>
                      </a:pPr>
                      <a:endParaRPr sz="100" dirty="0">
                        <a:latin typeface="Times New Roman"/>
                        <a:cs typeface="Times New Roman"/>
                      </a:endParaRPr>
                    </a:p>
                  </a:txBody>
                  <a:tcPr marL="0" marR="0" marT="0" marB="0"/>
                </a:tc>
                <a:tc>
                  <a:txBody>
                    <a:bodyPr/>
                    <a:lstStyle/>
                    <a:p>
                      <a:pPr>
                        <a:lnSpc>
                          <a:spcPct val="100000"/>
                        </a:lnSpc>
                      </a:pPr>
                      <a:endParaRPr sz="100" dirty="0">
                        <a:latin typeface="Times New Roman"/>
                        <a:cs typeface="Times New Roman"/>
                      </a:endParaRPr>
                    </a:p>
                  </a:txBody>
                  <a:tcPr marL="0" marR="0" marT="0" marB="0"/>
                </a:tc>
                <a:tc>
                  <a:txBody>
                    <a:bodyPr/>
                    <a:lstStyle/>
                    <a:p>
                      <a:pPr>
                        <a:lnSpc>
                          <a:spcPct val="100000"/>
                        </a:lnSpc>
                      </a:pPr>
                      <a:endParaRPr sz="100" dirty="0">
                        <a:latin typeface="Times New Roman"/>
                        <a:cs typeface="Times New Roman"/>
                      </a:endParaRPr>
                    </a:p>
                  </a:txBody>
                  <a:tcPr marL="0" marR="0" marT="0" marB="0"/>
                </a:tc>
                <a:tc>
                  <a:txBody>
                    <a:bodyPr/>
                    <a:lstStyle/>
                    <a:p>
                      <a:pPr>
                        <a:lnSpc>
                          <a:spcPct val="100000"/>
                        </a:lnSpc>
                      </a:pPr>
                      <a:endParaRPr sz="100" dirty="0">
                        <a:latin typeface="Times New Roman"/>
                        <a:cs typeface="Times New Roman"/>
                      </a:endParaRPr>
                    </a:p>
                  </a:txBody>
                  <a:tcPr marL="0" marR="0" marT="0" marB="0"/>
                </a:tc>
                <a:tc>
                  <a:txBody>
                    <a:bodyPr/>
                    <a:lstStyle/>
                    <a:p>
                      <a:pPr>
                        <a:lnSpc>
                          <a:spcPct val="100000"/>
                        </a:lnSpc>
                      </a:pPr>
                      <a:endParaRPr sz="100" dirty="0">
                        <a:latin typeface="Times New Roman"/>
                        <a:cs typeface="Times New Roman"/>
                      </a:endParaRPr>
                    </a:p>
                  </a:txBody>
                  <a:tcPr marL="0" marR="0" marT="0" marB="0">
                    <a:lnB w="9525">
                      <a:solidFill>
                        <a:srgbClr val="BEBEBE"/>
                      </a:solidFill>
                      <a:prstDash val="solid"/>
                    </a:lnB>
                    <a:solidFill>
                      <a:srgbClr val="A671CE"/>
                    </a:solidFill>
                  </a:tcPr>
                </a:tc>
                <a:tc>
                  <a:txBody>
                    <a:bodyPr/>
                    <a:lstStyle/>
                    <a:p>
                      <a:pPr>
                        <a:lnSpc>
                          <a:spcPct val="100000"/>
                        </a:lnSpc>
                      </a:pPr>
                      <a:endParaRPr sz="100" dirty="0">
                        <a:latin typeface="Times New Roman"/>
                        <a:cs typeface="Times New Roman"/>
                      </a:endParaRPr>
                    </a:p>
                  </a:txBody>
                  <a:tcPr marL="0" marR="0" marT="0" marB="0">
                    <a:lnR w="6350">
                      <a:solidFill>
                        <a:srgbClr val="FFFFFF"/>
                      </a:solidFill>
                      <a:prstDash val="solid"/>
                    </a:lnR>
                    <a:lnB w="9525">
                      <a:solidFill>
                        <a:srgbClr val="BEBEBE"/>
                      </a:solidFill>
                      <a:prstDash val="solid"/>
                    </a:lnB>
                  </a:tcPr>
                </a:tc>
                <a:tc>
                  <a:txBody>
                    <a:bodyPr/>
                    <a:lstStyle/>
                    <a:p>
                      <a:pPr>
                        <a:lnSpc>
                          <a:spcPct val="100000"/>
                        </a:lnSpc>
                      </a:pPr>
                      <a:endParaRPr sz="100" dirty="0">
                        <a:latin typeface="Times New Roman"/>
                        <a:cs typeface="Times New Roman"/>
                      </a:endParaRPr>
                    </a:p>
                  </a:txBody>
                  <a:tcPr marL="0" marR="0" marT="0" marB="0">
                    <a:lnL w="6350">
                      <a:solidFill>
                        <a:srgbClr val="FFFFFF"/>
                      </a:solidFill>
                      <a:prstDash val="solid"/>
                    </a:lnL>
                  </a:tcPr>
                </a:tc>
                <a:tc>
                  <a:txBody>
                    <a:bodyPr/>
                    <a:lstStyle/>
                    <a:p>
                      <a:pPr>
                        <a:lnSpc>
                          <a:spcPct val="100000"/>
                        </a:lnSpc>
                      </a:pPr>
                      <a:endParaRPr sz="100" dirty="0">
                        <a:latin typeface="Times New Roman"/>
                        <a:cs typeface="Times New Roman"/>
                      </a:endParaRPr>
                    </a:p>
                  </a:txBody>
                  <a:tcPr marL="0" marR="0" marT="0" marB="0"/>
                </a:tc>
                <a:tc>
                  <a:txBody>
                    <a:bodyPr/>
                    <a:lstStyle/>
                    <a:p>
                      <a:pPr marR="21590">
                        <a:lnSpc>
                          <a:spcPct val="100000"/>
                        </a:lnSpc>
                      </a:pPr>
                      <a:endParaRPr sz="100" dirty="0">
                        <a:latin typeface="Times New Roman"/>
                        <a:cs typeface="Times New Roman"/>
                      </a:endParaRPr>
                    </a:p>
                  </a:txBody>
                  <a:tcPr marL="0" marR="0" marT="0" marB="0"/>
                </a:tc>
                <a:tc>
                  <a:txBody>
                    <a:bodyPr/>
                    <a:lstStyle/>
                    <a:p>
                      <a:pPr>
                        <a:lnSpc>
                          <a:spcPct val="100000"/>
                        </a:lnSpc>
                      </a:pPr>
                      <a:endParaRPr sz="100" dirty="0">
                        <a:latin typeface="Times New Roman"/>
                        <a:cs typeface="Times New Roman"/>
                      </a:endParaRPr>
                    </a:p>
                  </a:txBody>
                  <a:tcPr marL="0" marR="0" marT="0" marB="0"/>
                </a:tc>
                <a:tc>
                  <a:txBody>
                    <a:bodyPr/>
                    <a:lstStyle/>
                    <a:p>
                      <a:pPr>
                        <a:lnSpc>
                          <a:spcPct val="100000"/>
                        </a:lnSpc>
                      </a:pPr>
                      <a:endParaRPr sz="100" dirty="0">
                        <a:latin typeface="Times New Roman"/>
                        <a:cs typeface="Times New Roman"/>
                      </a:endParaRPr>
                    </a:p>
                  </a:txBody>
                  <a:tcPr marL="0" marR="0" marT="0" marB="0">
                    <a:lnR w="6350">
                      <a:solidFill>
                        <a:srgbClr val="FFFFFF"/>
                      </a:solidFill>
                      <a:prstDash val="solid"/>
                    </a:lnR>
                  </a:tcPr>
                </a:tc>
                <a:tc>
                  <a:txBody>
                    <a:bodyPr/>
                    <a:lstStyle/>
                    <a:p>
                      <a:pPr marR="12065">
                        <a:lnSpc>
                          <a:spcPct val="100000"/>
                        </a:lnSpc>
                      </a:pPr>
                      <a:endParaRPr sz="100" dirty="0">
                        <a:latin typeface="Times New Roman"/>
                        <a:cs typeface="Times New Roman"/>
                      </a:endParaRPr>
                    </a:p>
                  </a:txBody>
                  <a:tcPr marL="0" marR="0" marT="0" marB="0">
                    <a:lnL w="6350">
                      <a:solidFill>
                        <a:srgbClr val="FFFFFF"/>
                      </a:solidFill>
                      <a:prstDash val="solid"/>
                    </a:lnL>
                  </a:tcPr>
                </a:tc>
                <a:tc>
                  <a:txBody>
                    <a:bodyPr/>
                    <a:lstStyle/>
                    <a:p>
                      <a:pPr marR="12065">
                        <a:lnSpc>
                          <a:spcPct val="100000"/>
                        </a:lnSpc>
                      </a:pPr>
                      <a:endParaRPr sz="100" dirty="0">
                        <a:latin typeface="Times New Roman"/>
                        <a:cs typeface="Times New Roman"/>
                      </a:endParaRPr>
                    </a:p>
                  </a:txBody>
                  <a:tcPr marL="0" marR="0" marT="0" marB="0">
                    <a:lnR w="6350">
                      <a:solidFill>
                        <a:srgbClr val="FFFFFF"/>
                      </a:solidFill>
                      <a:prstDash val="solid"/>
                    </a:lnR>
                  </a:tcPr>
                </a:tc>
                <a:tc>
                  <a:txBody>
                    <a:bodyPr/>
                    <a:lstStyle/>
                    <a:p>
                      <a:pPr>
                        <a:lnSpc>
                          <a:spcPct val="100000"/>
                        </a:lnSpc>
                      </a:pPr>
                      <a:endParaRPr sz="100" dirty="0">
                        <a:latin typeface="Times New Roman"/>
                        <a:cs typeface="Times New Roman"/>
                      </a:endParaRPr>
                    </a:p>
                  </a:txBody>
                  <a:tcPr marL="0" marR="0" marT="0" marB="0">
                    <a:lnL w="6350">
                      <a:solidFill>
                        <a:srgbClr val="FFFFFF"/>
                      </a:solidFill>
                      <a:prstDash val="solid"/>
                    </a:lnL>
                    <a:lnR w="6350">
                      <a:solidFill>
                        <a:srgbClr val="FFFFFF"/>
                      </a:solidFill>
                      <a:prstDash val="solid"/>
                    </a:lnR>
                  </a:tcPr>
                </a:tc>
                <a:tc>
                  <a:txBody>
                    <a:bodyPr/>
                    <a:lstStyle/>
                    <a:p>
                      <a:pPr>
                        <a:lnSpc>
                          <a:spcPct val="100000"/>
                        </a:lnSpc>
                      </a:pPr>
                      <a:endParaRPr sz="100" dirty="0">
                        <a:latin typeface="Times New Roman"/>
                        <a:cs typeface="Times New Roman"/>
                      </a:endParaRPr>
                    </a:p>
                  </a:txBody>
                  <a:tcPr marL="0" marR="0" marT="0" marB="0">
                    <a:lnL w="6350">
                      <a:solidFill>
                        <a:srgbClr val="FFFFFF"/>
                      </a:solidFill>
                      <a:prstDash val="solid"/>
                    </a:lnL>
                  </a:tcPr>
                </a:tc>
                <a:tc>
                  <a:txBody>
                    <a:bodyPr/>
                    <a:lstStyle/>
                    <a:p>
                      <a:pPr>
                        <a:lnSpc>
                          <a:spcPct val="100000"/>
                        </a:lnSpc>
                      </a:pPr>
                      <a:endParaRPr sz="100" dirty="0">
                        <a:latin typeface="Times New Roman"/>
                        <a:cs typeface="Times New Roman"/>
                      </a:endParaRPr>
                    </a:p>
                  </a:txBody>
                  <a:tcPr marL="0" marR="0" marT="0" marB="0"/>
                </a:tc>
                <a:tc>
                  <a:txBody>
                    <a:bodyPr/>
                    <a:lstStyle/>
                    <a:p>
                      <a:pPr>
                        <a:lnSpc>
                          <a:spcPct val="100000"/>
                        </a:lnSpc>
                      </a:pPr>
                      <a:endParaRPr sz="100" dirty="0">
                        <a:latin typeface="Times New Roman"/>
                        <a:cs typeface="Times New Roman"/>
                      </a:endParaRPr>
                    </a:p>
                  </a:txBody>
                  <a:tcPr marL="0" marR="0" marT="0" marB="0"/>
                </a:tc>
                <a:tc>
                  <a:txBody>
                    <a:bodyPr/>
                    <a:lstStyle/>
                    <a:p>
                      <a:pPr marR="21590">
                        <a:lnSpc>
                          <a:spcPct val="100000"/>
                        </a:lnSpc>
                      </a:pPr>
                      <a:endParaRPr sz="100" dirty="0">
                        <a:latin typeface="Times New Roman"/>
                        <a:cs typeface="Times New Roman"/>
                      </a:endParaRPr>
                    </a:p>
                  </a:txBody>
                  <a:tcPr marL="0" marR="0" marT="0" marB="0"/>
                </a:tc>
                <a:tc>
                  <a:txBody>
                    <a:bodyPr/>
                    <a:lstStyle/>
                    <a:p>
                      <a:pPr marR="21590">
                        <a:lnSpc>
                          <a:spcPct val="100000"/>
                        </a:lnSpc>
                      </a:pPr>
                      <a:endParaRPr sz="100" dirty="0">
                        <a:latin typeface="Times New Roman"/>
                        <a:cs typeface="Times New Roman"/>
                      </a:endParaRPr>
                    </a:p>
                  </a:txBody>
                  <a:tcPr marL="0" marR="0" marT="0" marB="0"/>
                </a:tc>
                <a:tc>
                  <a:txBody>
                    <a:bodyPr/>
                    <a:lstStyle/>
                    <a:p>
                      <a:pPr>
                        <a:lnSpc>
                          <a:spcPct val="100000"/>
                        </a:lnSpc>
                      </a:pPr>
                      <a:endParaRPr sz="100" dirty="0">
                        <a:latin typeface="Times New Roman"/>
                        <a:cs typeface="Times New Roman"/>
                      </a:endParaRPr>
                    </a:p>
                  </a:txBody>
                  <a:tcPr marL="0" marR="0" marT="0" marB="0"/>
                </a:tc>
                <a:tc>
                  <a:txBody>
                    <a:bodyPr/>
                    <a:lstStyle/>
                    <a:p>
                      <a:pPr>
                        <a:lnSpc>
                          <a:spcPct val="100000"/>
                        </a:lnSpc>
                      </a:pPr>
                      <a:endParaRPr sz="100" dirty="0">
                        <a:latin typeface="Times New Roman"/>
                        <a:cs typeface="Times New Roman"/>
                      </a:endParaRPr>
                    </a:p>
                  </a:txBody>
                  <a:tcPr marL="0" marR="0" marT="0" marB="0"/>
                </a:tc>
                <a:extLst>
                  <a:ext uri="{0D108BD9-81ED-4DB2-BD59-A6C34878D82A}">
                    <a16:rowId xmlns:a16="http://schemas.microsoft.com/office/drawing/2014/main" val="10001"/>
                  </a:ext>
                </a:extLst>
              </a:tr>
              <a:tr h="255639">
                <a:tc>
                  <a:txBody>
                    <a:bodyPr/>
                    <a:lstStyle/>
                    <a:p>
                      <a:pPr marL="31750">
                        <a:lnSpc>
                          <a:spcPct val="100000"/>
                        </a:lnSpc>
                        <a:spcBef>
                          <a:spcPts val="515"/>
                        </a:spcBef>
                      </a:pPr>
                      <a:r>
                        <a:rPr sz="900" dirty="0">
                          <a:latin typeface="Tw Cen MT"/>
                          <a:cs typeface="Tw Cen MT"/>
                        </a:rPr>
                        <a:t>Retail, Hospitality </a:t>
                      </a:r>
                      <a:r>
                        <a:rPr sz="900" spc="5" dirty="0">
                          <a:latin typeface="Tw Cen MT"/>
                          <a:cs typeface="Tw Cen MT"/>
                        </a:rPr>
                        <a:t>and</a:t>
                      </a:r>
                      <a:r>
                        <a:rPr sz="900" spc="15" dirty="0">
                          <a:latin typeface="Tw Cen MT"/>
                          <a:cs typeface="Tw Cen MT"/>
                        </a:rPr>
                        <a:t> </a:t>
                      </a:r>
                      <a:r>
                        <a:rPr sz="900" spc="5" dirty="0">
                          <a:latin typeface="Tw Cen MT"/>
                          <a:cs typeface="Tw Cen MT"/>
                        </a:rPr>
                        <a:t>Tourism</a:t>
                      </a:r>
                      <a:endParaRPr sz="900" dirty="0">
                        <a:latin typeface="Tw Cen MT"/>
                        <a:cs typeface="Tw Cen MT"/>
                      </a:endParaRPr>
                    </a:p>
                  </a:txBody>
                  <a:tcPr marL="0" marR="0" marT="82077" marB="0"/>
                </a:tc>
                <a:tc>
                  <a:txBody>
                    <a:bodyPr/>
                    <a:lstStyle/>
                    <a:p>
                      <a:pPr marL="90805">
                        <a:lnSpc>
                          <a:spcPct val="100000"/>
                        </a:lnSpc>
                        <a:spcBef>
                          <a:spcPts val="515"/>
                        </a:spcBef>
                      </a:pPr>
                      <a:r>
                        <a:rPr sz="900" dirty="0">
                          <a:latin typeface="Tw Cen MT"/>
                          <a:cs typeface="Tw Cen MT"/>
                        </a:rPr>
                        <a:t>23,050</a:t>
                      </a:r>
                    </a:p>
                  </a:txBody>
                  <a:tcPr marL="0" marR="0" marT="82077" marB="0"/>
                </a:tc>
                <a:tc>
                  <a:txBody>
                    <a:bodyPr/>
                    <a:lstStyle/>
                    <a:p>
                      <a:pPr marL="151765">
                        <a:lnSpc>
                          <a:spcPct val="100000"/>
                        </a:lnSpc>
                        <a:spcBef>
                          <a:spcPts val="515"/>
                        </a:spcBef>
                      </a:pPr>
                      <a:r>
                        <a:rPr sz="900" dirty="0">
                          <a:latin typeface="Tw Cen MT"/>
                          <a:cs typeface="Tw Cen MT"/>
                        </a:rPr>
                        <a:t>2,910</a:t>
                      </a:r>
                    </a:p>
                  </a:txBody>
                  <a:tcPr marL="0" marR="0" marT="82077" marB="0"/>
                </a:tc>
                <a:tc>
                  <a:txBody>
                    <a:bodyPr/>
                    <a:lstStyle/>
                    <a:p>
                      <a:pPr marR="84455" algn="r">
                        <a:lnSpc>
                          <a:spcPct val="100000"/>
                        </a:lnSpc>
                        <a:spcBef>
                          <a:spcPts val="515"/>
                        </a:spcBef>
                      </a:pPr>
                      <a:r>
                        <a:rPr sz="900" spc="-5" dirty="0">
                          <a:latin typeface="Tw Cen MT"/>
                          <a:cs typeface="Tw Cen MT"/>
                        </a:rPr>
                        <a:t>16,820</a:t>
                      </a:r>
                      <a:endParaRPr sz="900" dirty="0">
                        <a:latin typeface="Tw Cen MT"/>
                        <a:cs typeface="Tw Cen MT"/>
                      </a:endParaRPr>
                    </a:p>
                  </a:txBody>
                  <a:tcPr marL="0" marR="0" marT="82077" marB="0"/>
                </a:tc>
                <a:tc>
                  <a:txBody>
                    <a:bodyPr/>
                    <a:lstStyle/>
                    <a:p>
                      <a:pPr marL="5080" marR="21590" algn="ctr">
                        <a:lnSpc>
                          <a:spcPct val="100000"/>
                        </a:lnSpc>
                        <a:spcBef>
                          <a:spcPts val="515"/>
                        </a:spcBef>
                      </a:pPr>
                      <a:r>
                        <a:rPr sz="900" dirty="0">
                          <a:latin typeface="Tw Cen MT"/>
                          <a:cs typeface="Tw Cen MT"/>
                        </a:rPr>
                        <a:t>3,320</a:t>
                      </a:r>
                    </a:p>
                  </a:txBody>
                  <a:tcPr marL="0" marR="0" marT="82077" marB="0"/>
                </a:tc>
                <a:tc>
                  <a:txBody>
                    <a:bodyPr/>
                    <a:lstStyle/>
                    <a:p>
                      <a:pPr>
                        <a:lnSpc>
                          <a:spcPct val="100000"/>
                        </a:lnSpc>
                      </a:pPr>
                      <a:endParaRPr sz="900" dirty="0">
                        <a:latin typeface="Times New Roman"/>
                        <a:cs typeface="Times New Roman"/>
                      </a:endParaRPr>
                    </a:p>
                  </a:txBody>
                  <a:tcPr marL="0" marR="0" marT="0" marB="0"/>
                </a:tc>
                <a:tc>
                  <a:txBody>
                    <a:bodyPr/>
                    <a:lstStyle/>
                    <a:p>
                      <a:pPr>
                        <a:lnSpc>
                          <a:spcPct val="100000"/>
                        </a:lnSpc>
                      </a:pPr>
                      <a:endParaRPr sz="900" dirty="0">
                        <a:latin typeface="Times New Roman"/>
                        <a:cs typeface="Times New Roman"/>
                      </a:endParaRPr>
                    </a:p>
                  </a:txBody>
                  <a:tcPr marL="0" marR="0" marT="0" marB="0"/>
                </a:tc>
                <a:tc>
                  <a:txBody>
                    <a:bodyPr/>
                    <a:lstStyle/>
                    <a:p>
                      <a:pPr>
                        <a:lnSpc>
                          <a:spcPct val="100000"/>
                        </a:lnSpc>
                      </a:pPr>
                      <a:endParaRPr sz="900" dirty="0">
                        <a:latin typeface="Times New Roman"/>
                        <a:cs typeface="Times New Roman"/>
                      </a:endParaRPr>
                    </a:p>
                  </a:txBody>
                  <a:tcPr marL="0" marR="0" marT="0" marB="0"/>
                </a:tc>
                <a:tc>
                  <a:txBody>
                    <a:bodyPr/>
                    <a:lstStyle/>
                    <a:p>
                      <a:pPr>
                        <a:lnSpc>
                          <a:spcPct val="100000"/>
                        </a:lnSpc>
                      </a:pPr>
                      <a:endParaRPr sz="900" dirty="0">
                        <a:latin typeface="Times New Roman"/>
                        <a:cs typeface="Times New Roman"/>
                      </a:endParaRPr>
                    </a:p>
                  </a:txBody>
                  <a:tcPr marL="0" marR="0" marT="0" marB="0"/>
                </a:tc>
                <a:tc>
                  <a:txBody>
                    <a:bodyPr/>
                    <a:lstStyle/>
                    <a:p>
                      <a:pPr>
                        <a:lnSpc>
                          <a:spcPct val="100000"/>
                        </a:lnSpc>
                      </a:pPr>
                      <a:endParaRPr sz="900" dirty="0">
                        <a:latin typeface="Times New Roman"/>
                        <a:cs typeface="Times New Roman"/>
                      </a:endParaRPr>
                    </a:p>
                  </a:txBody>
                  <a:tcPr marL="0" marR="0" marT="0" marB="0"/>
                </a:tc>
                <a:tc>
                  <a:txBody>
                    <a:bodyPr/>
                    <a:lstStyle/>
                    <a:p>
                      <a:pPr>
                        <a:lnSpc>
                          <a:spcPct val="100000"/>
                        </a:lnSpc>
                        <a:spcBef>
                          <a:spcPts val="10"/>
                        </a:spcBef>
                      </a:pPr>
                      <a:endParaRPr sz="700" dirty="0">
                        <a:latin typeface="Times New Roman"/>
                        <a:cs typeface="Times New Roman"/>
                      </a:endParaRPr>
                    </a:p>
                    <a:p>
                      <a:pPr>
                        <a:lnSpc>
                          <a:spcPct val="100000"/>
                        </a:lnSpc>
                        <a:spcBef>
                          <a:spcPts val="5"/>
                        </a:spcBef>
                      </a:pPr>
                      <a:r>
                        <a:rPr sz="900" b="1" spc="-5" dirty="0">
                          <a:solidFill>
                            <a:srgbClr val="FFFFFF"/>
                          </a:solidFill>
                          <a:latin typeface="Calibri"/>
                          <a:cs typeface="Calibri"/>
                        </a:rPr>
                        <a:t>16,820</a:t>
                      </a:r>
                      <a:endParaRPr sz="900" dirty="0">
                        <a:latin typeface="Calibri"/>
                        <a:cs typeface="Calibri"/>
                      </a:endParaRPr>
                    </a:p>
                  </a:txBody>
                  <a:tcPr marL="0" marR="0" marT="1594" marB="0"/>
                </a:tc>
                <a:tc>
                  <a:txBody>
                    <a:bodyPr/>
                    <a:lstStyle/>
                    <a:p>
                      <a:pPr>
                        <a:lnSpc>
                          <a:spcPct val="100000"/>
                        </a:lnSpc>
                      </a:pPr>
                      <a:endParaRPr sz="900" dirty="0">
                        <a:latin typeface="Times New Roman"/>
                        <a:cs typeface="Times New Roman"/>
                      </a:endParaRPr>
                    </a:p>
                  </a:txBody>
                  <a:tcPr marL="0" marR="0" marT="0" marB="0"/>
                </a:tc>
                <a:tc>
                  <a:txBody>
                    <a:bodyPr/>
                    <a:lstStyle/>
                    <a:p>
                      <a:pPr>
                        <a:lnSpc>
                          <a:spcPct val="100000"/>
                        </a:lnSpc>
                      </a:pPr>
                      <a:endParaRPr sz="900" dirty="0">
                        <a:latin typeface="Times New Roman"/>
                        <a:cs typeface="Times New Roman"/>
                      </a:endParaRPr>
                    </a:p>
                  </a:txBody>
                  <a:tcPr marL="0" marR="0" marT="0" marB="0"/>
                </a:tc>
                <a:tc>
                  <a:txBody>
                    <a:bodyPr/>
                    <a:lstStyle/>
                    <a:p>
                      <a:pPr>
                        <a:lnSpc>
                          <a:spcPct val="100000"/>
                        </a:lnSpc>
                      </a:pPr>
                      <a:endParaRPr sz="900" dirty="0">
                        <a:latin typeface="Times New Roman"/>
                        <a:cs typeface="Times New Roman"/>
                      </a:endParaRPr>
                    </a:p>
                  </a:txBody>
                  <a:tcPr marL="0" marR="0" marT="0" marB="0"/>
                </a:tc>
                <a:tc>
                  <a:txBody>
                    <a:bodyPr/>
                    <a:lstStyle/>
                    <a:p>
                      <a:pPr>
                        <a:lnSpc>
                          <a:spcPct val="100000"/>
                        </a:lnSpc>
                      </a:pPr>
                      <a:endParaRPr sz="900" dirty="0">
                        <a:latin typeface="Times New Roman"/>
                        <a:cs typeface="Times New Roman"/>
                      </a:endParaRPr>
                    </a:p>
                  </a:txBody>
                  <a:tcPr marL="0" marR="0" marT="0" marB="0"/>
                </a:tc>
                <a:tc>
                  <a:txBody>
                    <a:bodyPr/>
                    <a:lstStyle/>
                    <a:p>
                      <a:pPr>
                        <a:lnSpc>
                          <a:spcPct val="100000"/>
                        </a:lnSpc>
                      </a:pPr>
                      <a:endParaRPr sz="900" dirty="0">
                        <a:latin typeface="Times New Roman"/>
                        <a:cs typeface="Times New Roman"/>
                      </a:endParaRPr>
                    </a:p>
                  </a:txBody>
                  <a:tcPr marL="0" marR="0" marT="0" marB="0"/>
                </a:tc>
                <a:tc>
                  <a:txBody>
                    <a:bodyPr/>
                    <a:lstStyle/>
                    <a:p>
                      <a:pPr marR="5715" algn="ctr">
                        <a:lnSpc>
                          <a:spcPct val="100000"/>
                        </a:lnSpc>
                        <a:spcBef>
                          <a:spcPts val="495"/>
                        </a:spcBef>
                      </a:pPr>
                      <a:r>
                        <a:rPr sz="900" dirty="0">
                          <a:latin typeface="Tw Cen MT"/>
                          <a:cs typeface="Tw Cen MT"/>
                        </a:rPr>
                        <a:t>$16.30</a:t>
                      </a:r>
                    </a:p>
                  </a:txBody>
                  <a:tcPr marL="0" marR="0" marT="78889" marB="0">
                    <a:lnT w="9525">
                      <a:solidFill>
                        <a:srgbClr val="BEBEBE"/>
                      </a:solidFill>
                      <a:prstDash val="solid"/>
                    </a:lnT>
                    <a:solidFill>
                      <a:srgbClr val="A36ECD"/>
                    </a:solidFill>
                  </a:tcPr>
                </a:tc>
                <a:tc>
                  <a:txBody>
                    <a:bodyPr/>
                    <a:lstStyle/>
                    <a:p>
                      <a:pPr marL="46355">
                        <a:lnSpc>
                          <a:spcPct val="100000"/>
                        </a:lnSpc>
                        <a:spcBef>
                          <a:spcPts val="495"/>
                        </a:spcBef>
                      </a:pPr>
                      <a:r>
                        <a:rPr sz="900" dirty="0">
                          <a:latin typeface="Tw Cen MT"/>
                          <a:cs typeface="Tw Cen MT"/>
                        </a:rPr>
                        <a:t>$28.90</a:t>
                      </a:r>
                    </a:p>
                  </a:txBody>
                  <a:tcPr marL="0" marR="0" marT="78889" marB="0">
                    <a:lnR w="6350">
                      <a:solidFill>
                        <a:srgbClr val="FFFFFF"/>
                      </a:solidFill>
                      <a:prstDash val="solid"/>
                    </a:lnR>
                    <a:lnT w="9525">
                      <a:solidFill>
                        <a:srgbClr val="BEBEBE"/>
                      </a:solidFill>
                      <a:prstDash val="solid"/>
                    </a:lnT>
                  </a:tcPr>
                </a:tc>
                <a:tc>
                  <a:txBody>
                    <a:bodyPr/>
                    <a:lstStyle/>
                    <a:p>
                      <a:pPr>
                        <a:lnSpc>
                          <a:spcPct val="100000"/>
                        </a:lnSpc>
                      </a:pPr>
                      <a:endParaRPr sz="900" dirty="0">
                        <a:latin typeface="Times New Roman"/>
                        <a:cs typeface="Times New Roman"/>
                      </a:endParaRPr>
                    </a:p>
                  </a:txBody>
                  <a:tcPr marL="0" marR="0" marT="0" marB="0">
                    <a:lnL w="6350">
                      <a:solidFill>
                        <a:srgbClr val="FFFFFF"/>
                      </a:solidFill>
                      <a:prstDash val="solid"/>
                    </a:lnL>
                  </a:tcPr>
                </a:tc>
                <a:tc>
                  <a:txBody>
                    <a:bodyPr/>
                    <a:lstStyle/>
                    <a:p>
                      <a:pPr>
                        <a:lnSpc>
                          <a:spcPct val="100000"/>
                        </a:lnSpc>
                      </a:pPr>
                      <a:endParaRPr sz="900" dirty="0">
                        <a:latin typeface="Times New Roman"/>
                        <a:cs typeface="Times New Roman"/>
                      </a:endParaRPr>
                    </a:p>
                  </a:txBody>
                  <a:tcPr marL="0" marR="0" marT="0" marB="0"/>
                </a:tc>
                <a:tc>
                  <a:txBody>
                    <a:bodyPr/>
                    <a:lstStyle/>
                    <a:p>
                      <a:pPr marR="21590">
                        <a:lnSpc>
                          <a:spcPct val="100000"/>
                        </a:lnSpc>
                        <a:spcBef>
                          <a:spcPts val="20"/>
                        </a:spcBef>
                      </a:pPr>
                      <a:endParaRPr sz="700" dirty="0">
                        <a:latin typeface="Times New Roman"/>
                        <a:cs typeface="Times New Roman"/>
                      </a:endParaRPr>
                    </a:p>
                    <a:p>
                      <a:pPr algn="r">
                        <a:lnSpc>
                          <a:spcPct val="100000"/>
                        </a:lnSpc>
                        <a:spcBef>
                          <a:spcPts val="5"/>
                        </a:spcBef>
                      </a:pPr>
                      <a:r>
                        <a:rPr sz="900" b="1" dirty="0">
                          <a:latin typeface="Calibri"/>
                          <a:cs typeface="Calibri"/>
                        </a:rPr>
                        <a:t>1</a:t>
                      </a:r>
                      <a:endParaRPr sz="900" dirty="0">
                        <a:latin typeface="Calibri"/>
                        <a:cs typeface="Calibri"/>
                      </a:endParaRPr>
                    </a:p>
                  </a:txBody>
                  <a:tcPr marL="0" marR="0" marT="3187" marB="0"/>
                </a:tc>
                <a:tc>
                  <a:txBody>
                    <a:bodyPr/>
                    <a:lstStyle/>
                    <a:p>
                      <a:pPr>
                        <a:lnSpc>
                          <a:spcPct val="100000"/>
                        </a:lnSpc>
                        <a:spcBef>
                          <a:spcPts val="20"/>
                        </a:spcBef>
                      </a:pPr>
                      <a:endParaRPr sz="700" dirty="0">
                        <a:latin typeface="Times New Roman"/>
                        <a:cs typeface="Times New Roman"/>
                      </a:endParaRPr>
                    </a:p>
                    <a:p>
                      <a:pPr marL="22225">
                        <a:lnSpc>
                          <a:spcPct val="100000"/>
                        </a:lnSpc>
                        <a:spcBef>
                          <a:spcPts val="5"/>
                        </a:spcBef>
                      </a:pPr>
                      <a:r>
                        <a:rPr sz="900" b="1" spc="-5" dirty="0">
                          <a:latin typeface="Calibri"/>
                          <a:cs typeface="Calibri"/>
                        </a:rPr>
                        <a:t>,544</a:t>
                      </a:r>
                      <a:endParaRPr sz="900" dirty="0">
                        <a:latin typeface="Calibri"/>
                        <a:cs typeface="Calibri"/>
                      </a:endParaRPr>
                    </a:p>
                  </a:txBody>
                  <a:tcPr marL="0" marR="0" marT="3187" marB="0"/>
                </a:tc>
                <a:tc>
                  <a:txBody>
                    <a:bodyPr/>
                    <a:lstStyle/>
                    <a:p>
                      <a:pPr>
                        <a:lnSpc>
                          <a:spcPct val="100000"/>
                        </a:lnSpc>
                      </a:pPr>
                      <a:endParaRPr sz="900" dirty="0">
                        <a:latin typeface="Times New Roman"/>
                        <a:cs typeface="Times New Roman"/>
                      </a:endParaRPr>
                    </a:p>
                  </a:txBody>
                  <a:tcPr marL="0" marR="0" marT="0" marB="0">
                    <a:lnR w="6350">
                      <a:solidFill>
                        <a:srgbClr val="FFFFFF"/>
                      </a:solidFill>
                      <a:prstDash val="solid"/>
                    </a:lnR>
                  </a:tcPr>
                </a:tc>
                <a:tc>
                  <a:txBody>
                    <a:bodyPr/>
                    <a:lstStyle/>
                    <a:p>
                      <a:pPr marR="12065">
                        <a:lnSpc>
                          <a:spcPct val="100000"/>
                        </a:lnSpc>
                      </a:pPr>
                      <a:endParaRPr sz="900" dirty="0">
                        <a:latin typeface="Times New Roman"/>
                        <a:cs typeface="Times New Roman"/>
                      </a:endParaRPr>
                    </a:p>
                  </a:txBody>
                  <a:tcPr marL="0" marR="0" marT="0" marB="0">
                    <a:lnL w="6350">
                      <a:solidFill>
                        <a:srgbClr val="FFFFFF"/>
                      </a:solidFill>
                      <a:prstDash val="solid"/>
                    </a:lnL>
                  </a:tcPr>
                </a:tc>
                <a:tc>
                  <a:txBody>
                    <a:bodyPr/>
                    <a:lstStyle/>
                    <a:p>
                      <a:pPr marR="12065">
                        <a:lnSpc>
                          <a:spcPct val="100000"/>
                        </a:lnSpc>
                      </a:pPr>
                      <a:endParaRPr sz="900" dirty="0">
                        <a:latin typeface="Times New Roman"/>
                        <a:cs typeface="Times New Roman"/>
                      </a:endParaRPr>
                    </a:p>
                  </a:txBody>
                  <a:tcPr marL="0" marR="0" marT="0" marB="0">
                    <a:lnR w="6350">
                      <a:solidFill>
                        <a:srgbClr val="FFFFFF"/>
                      </a:solidFill>
                      <a:prstDash val="solid"/>
                    </a:lnR>
                  </a:tcPr>
                </a:tc>
                <a:tc>
                  <a:txBody>
                    <a:bodyPr/>
                    <a:lstStyle/>
                    <a:p>
                      <a:pPr>
                        <a:lnSpc>
                          <a:spcPct val="100000"/>
                        </a:lnSpc>
                      </a:pPr>
                      <a:endParaRPr sz="900" dirty="0">
                        <a:latin typeface="Times New Roman"/>
                        <a:cs typeface="Times New Roman"/>
                      </a:endParaRPr>
                    </a:p>
                  </a:txBody>
                  <a:tcPr marL="0" marR="0" marT="0" marB="0">
                    <a:lnL w="6350">
                      <a:solidFill>
                        <a:srgbClr val="FFFFFF"/>
                      </a:solidFill>
                      <a:prstDash val="solid"/>
                    </a:lnL>
                    <a:lnR w="6350">
                      <a:solidFill>
                        <a:srgbClr val="FFFFFF"/>
                      </a:solidFill>
                      <a:prstDash val="solid"/>
                    </a:lnR>
                  </a:tcPr>
                </a:tc>
                <a:tc>
                  <a:txBody>
                    <a:bodyPr/>
                    <a:lstStyle/>
                    <a:p>
                      <a:pPr>
                        <a:lnSpc>
                          <a:spcPct val="100000"/>
                        </a:lnSpc>
                      </a:pPr>
                      <a:endParaRPr sz="900" dirty="0">
                        <a:latin typeface="Times New Roman"/>
                        <a:cs typeface="Times New Roman"/>
                      </a:endParaRPr>
                    </a:p>
                  </a:txBody>
                  <a:tcPr marL="0" marR="0" marT="0" marB="0">
                    <a:lnL w="6350">
                      <a:solidFill>
                        <a:srgbClr val="FFFFFF"/>
                      </a:solidFill>
                      <a:prstDash val="solid"/>
                    </a:lnL>
                  </a:tcPr>
                </a:tc>
                <a:tc>
                  <a:txBody>
                    <a:bodyPr/>
                    <a:lstStyle/>
                    <a:p>
                      <a:pPr>
                        <a:lnSpc>
                          <a:spcPct val="100000"/>
                        </a:lnSpc>
                      </a:pPr>
                      <a:endParaRPr sz="900" dirty="0">
                        <a:latin typeface="Times New Roman"/>
                        <a:cs typeface="Times New Roman"/>
                      </a:endParaRPr>
                    </a:p>
                  </a:txBody>
                  <a:tcPr marL="0" marR="0" marT="0" marB="0"/>
                </a:tc>
                <a:tc>
                  <a:txBody>
                    <a:bodyPr/>
                    <a:lstStyle/>
                    <a:p>
                      <a:pPr>
                        <a:lnSpc>
                          <a:spcPct val="100000"/>
                        </a:lnSpc>
                      </a:pPr>
                      <a:endParaRPr sz="900" dirty="0">
                        <a:latin typeface="Times New Roman"/>
                        <a:cs typeface="Times New Roman"/>
                      </a:endParaRPr>
                    </a:p>
                  </a:txBody>
                  <a:tcPr marL="0" marR="0" marT="0" marB="0"/>
                </a:tc>
                <a:tc>
                  <a:txBody>
                    <a:bodyPr/>
                    <a:lstStyle/>
                    <a:p>
                      <a:pPr marR="21590">
                        <a:lnSpc>
                          <a:spcPct val="100000"/>
                        </a:lnSpc>
                        <a:spcBef>
                          <a:spcPts val="35"/>
                        </a:spcBef>
                      </a:pPr>
                      <a:endParaRPr sz="800" dirty="0">
                        <a:latin typeface="Times New Roman"/>
                        <a:cs typeface="Times New Roman"/>
                      </a:endParaRPr>
                    </a:p>
                    <a:p>
                      <a:pPr marL="41275">
                        <a:lnSpc>
                          <a:spcPts val="775"/>
                        </a:lnSpc>
                        <a:spcBef>
                          <a:spcPts val="5"/>
                        </a:spcBef>
                      </a:pPr>
                      <a:r>
                        <a:rPr sz="900" b="1" dirty="0">
                          <a:solidFill>
                            <a:srgbClr val="404040"/>
                          </a:solidFill>
                          <a:latin typeface="Calibri"/>
                          <a:cs typeface="Calibri"/>
                        </a:rPr>
                        <a:t>6</a:t>
                      </a:r>
                      <a:endParaRPr sz="900" dirty="0">
                        <a:latin typeface="Calibri"/>
                        <a:cs typeface="Calibri"/>
                      </a:endParaRPr>
                    </a:p>
                  </a:txBody>
                  <a:tcPr marL="0" marR="0" marT="5578" marB="0"/>
                </a:tc>
                <a:tc>
                  <a:txBody>
                    <a:bodyPr/>
                    <a:lstStyle/>
                    <a:p>
                      <a:pPr marR="21590">
                        <a:lnSpc>
                          <a:spcPct val="100000"/>
                        </a:lnSpc>
                        <a:spcBef>
                          <a:spcPts val="35"/>
                        </a:spcBef>
                      </a:pPr>
                      <a:endParaRPr sz="800" dirty="0">
                        <a:latin typeface="Times New Roman"/>
                        <a:cs typeface="Times New Roman"/>
                      </a:endParaRPr>
                    </a:p>
                    <a:p>
                      <a:pPr marL="19050" marR="21590">
                        <a:lnSpc>
                          <a:spcPts val="775"/>
                        </a:lnSpc>
                        <a:spcBef>
                          <a:spcPts val="5"/>
                        </a:spcBef>
                      </a:pPr>
                      <a:r>
                        <a:rPr sz="900" b="1" dirty="0">
                          <a:solidFill>
                            <a:srgbClr val="404040"/>
                          </a:solidFill>
                          <a:latin typeface="Calibri"/>
                          <a:cs typeface="Calibri"/>
                        </a:rPr>
                        <a:t>14</a:t>
                      </a:r>
                      <a:endParaRPr sz="900" dirty="0">
                        <a:latin typeface="Calibri"/>
                        <a:cs typeface="Calibri"/>
                      </a:endParaRPr>
                    </a:p>
                  </a:txBody>
                  <a:tcPr marL="0" marR="0" marT="5578" marB="0"/>
                </a:tc>
                <a:tc>
                  <a:txBody>
                    <a:bodyPr/>
                    <a:lstStyle/>
                    <a:p>
                      <a:pPr>
                        <a:lnSpc>
                          <a:spcPct val="100000"/>
                        </a:lnSpc>
                      </a:pPr>
                      <a:endParaRPr sz="900" dirty="0">
                        <a:latin typeface="Times New Roman"/>
                        <a:cs typeface="Times New Roman"/>
                      </a:endParaRPr>
                    </a:p>
                  </a:txBody>
                  <a:tcPr marL="0" marR="0" marT="0" marB="0"/>
                </a:tc>
                <a:tc>
                  <a:txBody>
                    <a:bodyPr/>
                    <a:lstStyle/>
                    <a:p>
                      <a:pPr>
                        <a:lnSpc>
                          <a:spcPct val="100000"/>
                        </a:lnSpc>
                      </a:pPr>
                      <a:endParaRPr sz="900" dirty="0">
                        <a:latin typeface="Times New Roman"/>
                        <a:cs typeface="Times New Roman"/>
                      </a:endParaRPr>
                    </a:p>
                  </a:txBody>
                  <a:tcPr marL="0" marR="0" marT="0" marB="0"/>
                </a:tc>
                <a:extLst>
                  <a:ext uri="{0D108BD9-81ED-4DB2-BD59-A6C34878D82A}">
                    <a16:rowId xmlns:a16="http://schemas.microsoft.com/office/drawing/2014/main" val="10002"/>
                  </a:ext>
                </a:extLst>
              </a:tr>
              <a:tr h="4692725">
                <a:tc>
                  <a:txBody>
                    <a:bodyPr/>
                    <a:lstStyle/>
                    <a:p>
                      <a:pPr>
                        <a:lnSpc>
                          <a:spcPct val="100000"/>
                        </a:lnSpc>
                        <a:spcBef>
                          <a:spcPts val="25"/>
                        </a:spcBef>
                      </a:pPr>
                      <a:endParaRPr sz="900" dirty="0">
                        <a:latin typeface="Times New Roman"/>
                        <a:cs typeface="Times New Roman"/>
                      </a:endParaRPr>
                    </a:p>
                    <a:p>
                      <a:pPr marL="31750">
                        <a:lnSpc>
                          <a:spcPct val="100000"/>
                        </a:lnSpc>
                        <a:spcBef>
                          <a:spcPts val="5"/>
                        </a:spcBef>
                      </a:pPr>
                      <a:r>
                        <a:rPr sz="900" dirty="0">
                          <a:latin typeface="Tw Cen MT"/>
                          <a:cs typeface="Tw Cen MT"/>
                        </a:rPr>
                        <a:t>Health</a:t>
                      </a:r>
                    </a:p>
                    <a:p>
                      <a:pPr marL="31750" marR="220979">
                        <a:lnSpc>
                          <a:spcPct val="107100"/>
                        </a:lnSpc>
                        <a:spcBef>
                          <a:spcPts val="575"/>
                        </a:spcBef>
                      </a:pPr>
                      <a:r>
                        <a:rPr sz="900" spc="5" dirty="0">
                          <a:latin typeface="Tw Cen MT"/>
                          <a:cs typeface="Tw Cen MT"/>
                        </a:rPr>
                        <a:t>Information and Communication  Technologies </a:t>
                      </a:r>
                      <a:r>
                        <a:rPr sz="900" dirty="0">
                          <a:latin typeface="Tw Cen MT"/>
                          <a:cs typeface="Tw Cen MT"/>
                        </a:rPr>
                        <a:t>(ICT) </a:t>
                      </a:r>
                      <a:r>
                        <a:rPr sz="900" spc="5" dirty="0">
                          <a:latin typeface="Tw Cen MT"/>
                          <a:cs typeface="Tw Cen MT"/>
                        </a:rPr>
                        <a:t>- </a:t>
                      </a:r>
                      <a:r>
                        <a:rPr sz="900" dirty="0">
                          <a:latin typeface="Tw Cen MT"/>
                          <a:cs typeface="Tw Cen MT"/>
                        </a:rPr>
                        <a:t>Digital</a:t>
                      </a:r>
                      <a:r>
                        <a:rPr sz="900" spc="-20" dirty="0">
                          <a:latin typeface="Tw Cen MT"/>
                          <a:cs typeface="Tw Cen MT"/>
                        </a:rPr>
                        <a:t> </a:t>
                      </a:r>
                      <a:r>
                        <a:rPr sz="900" spc="5" dirty="0">
                          <a:latin typeface="Tw Cen MT"/>
                          <a:cs typeface="Tw Cen MT"/>
                        </a:rPr>
                        <a:t>Media</a:t>
                      </a:r>
                      <a:endParaRPr sz="900" dirty="0">
                        <a:latin typeface="Tw Cen MT"/>
                        <a:cs typeface="Tw Cen MT"/>
                      </a:endParaRPr>
                    </a:p>
                    <a:p>
                      <a:pPr marL="31750">
                        <a:lnSpc>
                          <a:spcPct val="100000"/>
                        </a:lnSpc>
                        <a:spcBef>
                          <a:spcPts val="625"/>
                        </a:spcBef>
                      </a:pPr>
                      <a:r>
                        <a:rPr sz="900" spc="5" dirty="0">
                          <a:latin typeface="Tw Cen MT"/>
                          <a:cs typeface="Tw Cen MT"/>
                        </a:rPr>
                        <a:t>Energy, Construction and</a:t>
                      </a:r>
                      <a:r>
                        <a:rPr sz="900" spc="-10" dirty="0">
                          <a:latin typeface="Tw Cen MT"/>
                          <a:cs typeface="Tw Cen MT"/>
                        </a:rPr>
                        <a:t> </a:t>
                      </a:r>
                      <a:r>
                        <a:rPr sz="900" dirty="0">
                          <a:latin typeface="Tw Cen MT"/>
                          <a:cs typeface="Tw Cen MT"/>
                        </a:rPr>
                        <a:t>Utilities</a:t>
                      </a:r>
                    </a:p>
                    <a:p>
                      <a:pPr>
                        <a:lnSpc>
                          <a:spcPct val="100000"/>
                        </a:lnSpc>
                        <a:spcBef>
                          <a:spcPts val="45"/>
                        </a:spcBef>
                      </a:pPr>
                      <a:endParaRPr sz="1100" dirty="0">
                        <a:latin typeface="Times New Roman"/>
                        <a:cs typeface="Times New Roman"/>
                      </a:endParaRPr>
                    </a:p>
                    <a:p>
                      <a:pPr marL="31750">
                        <a:lnSpc>
                          <a:spcPct val="100000"/>
                        </a:lnSpc>
                      </a:pPr>
                      <a:r>
                        <a:rPr sz="900" spc="5" dirty="0">
                          <a:latin typeface="Tw Cen MT"/>
                          <a:cs typeface="Tw Cen MT"/>
                        </a:rPr>
                        <a:t>Advanced</a:t>
                      </a:r>
                      <a:r>
                        <a:rPr sz="900" dirty="0">
                          <a:latin typeface="Tw Cen MT"/>
                          <a:cs typeface="Tw Cen MT"/>
                        </a:rPr>
                        <a:t> Manufacturing</a:t>
                      </a:r>
                    </a:p>
                    <a:p>
                      <a:pPr marL="31115" marR="55244">
                        <a:lnSpc>
                          <a:spcPct val="228600"/>
                        </a:lnSpc>
                      </a:pPr>
                      <a:r>
                        <a:rPr sz="900" spc="5" dirty="0">
                          <a:latin typeface="Tw Cen MT"/>
                          <a:cs typeface="Tw Cen MT"/>
                        </a:rPr>
                        <a:t>Advanced Transportation and </a:t>
                      </a:r>
                      <a:r>
                        <a:rPr sz="900" dirty="0">
                          <a:latin typeface="Tw Cen MT"/>
                          <a:cs typeface="Tw Cen MT"/>
                        </a:rPr>
                        <a:t>Logistics  </a:t>
                      </a:r>
                      <a:r>
                        <a:rPr sz="900" spc="5" dirty="0">
                          <a:latin typeface="Tw Cen MT"/>
                          <a:cs typeface="Tw Cen MT"/>
                        </a:rPr>
                        <a:t>Global</a:t>
                      </a:r>
                      <a:r>
                        <a:rPr sz="900" dirty="0">
                          <a:latin typeface="Tw Cen MT"/>
                          <a:cs typeface="Tw Cen MT"/>
                        </a:rPr>
                        <a:t> </a:t>
                      </a:r>
                      <a:r>
                        <a:rPr sz="900" spc="5" dirty="0">
                          <a:latin typeface="Tw Cen MT"/>
                          <a:cs typeface="Tw Cen MT"/>
                        </a:rPr>
                        <a:t>Trade</a:t>
                      </a:r>
                      <a:endParaRPr sz="900" dirty="0">
                        <a:latin typeface="Tw Cen MT"/>
                        <a:cs typeface="Tw Cen MT"/>
                      </a:endParaRPr>
                    </a:p>
                    <a:p>
                      <a:pPr marL="31115" marR="171450">
                        <a:lnSpc>
                          <a:spcPct val="228600"/>
                        </a:lnSpc>
                      </a:pPr>
                      <a:r>
                        <a:rPr sz="900" dirty="0">
                          <a:latin typeface="Tw Cen MT"/>
                          <a:cs typeface="Tw Cen MT"/>
                        </a:rPr>
                        <a:t>Education </a:t>
                      </a:r>
                      <a:r>
                        <a:rPr sz="900" spc="5" dirty="0">
                          <a:latin typeface="Tw Cen MT"/>
                          <a:cs typeface="Tw Cen MT"/>
                        </a:rPr>
                        <a:t>and Human Development  None</a:t>
                      </a:r>
                      <a:endParaRPr sz="900" dirty="0">
                        <a:latin typeface="Tw Cen MT"/>
                        <a:cs typeface="Tw Cen MT"/>
                      </a:endParaRPr>
                    </a:p>
                    <a:p>
                      <a:pPr marL="31750" marR="85090">
                        <a:lnSpc>
                          <a:spcPct val="107100"/>
                        </a:lnSpc>
                        <a:spcBef>
                          <a:spcPts val="575"/>
                        </a:spcBef>
                      </a:pPr>
                      <a:r>
                        <a:rPr sz="900" dirty="0">
                          <a:latin typeface="Tw Cen MT"/>
                          <a:cs typeface="Tw Cen MT"/>
                        </a:rPr>
                        <a:t>Agriculture, </a:t>
                      </a:r>
                      <a:r>
                        <a:rPr sz="900" spc="5" dirty="0">
                          <a:latin typeface="Tw Cen MT"/>
                          <a:cs typeface="Tw Cen MT"/>
                        </a:rPr>
                        <a:t>Water and Environmental  Technologies</a:t>
                      </a:r>
                      <a:endParaRPr sz="900" dirty="0">
                        <a:latin typeface="Tw Cen MT"/>
                        <a:cs typeface="Tw Cen MT"/>
                      </a:endParaRPr>
                    </a:p>
                    <a:p>
                      <a:pPr marL="31750">
                        <a:lnSpc>
                          <a:spcPct val="100000"/>
                        </a:lnSpc>
                        <a:spcBef>
                          <a:spcPts val="625"/>
                        </a:spcBef>
                      </a:pPr>
                      <a:r>
                        <a:rPr sz="900" dirty="0">
                          <a:latin typeface="Tw Cen MT"/>
                          <a:cs typeface="Tw Cen MT"/>
                        </a:rPr>
                        <a:t>Life </a:t>
                      </a:r>
                      <a:r>
                        <a:rPr sz="900" spc="5" dirty="0">
                          <a:latin typeface="Tw Cen MT"/>
                          <a:cs typeface="Tw Cen MT"/>
                        </a:rPr>
                        <a:t>Sciences -</a:t>
                      </a:r>
                      <a:r>
                        <a:rPr sz="900" spc="15" dirty="0">
                          <a:latin typeface="Tw Cen MT"/>
                          <a:cs typeface="Tw Cen MT"/>
                        </a:rPr>
                        <a:t> </a:t>
                      </a:r>
                      <a:r>
                        <a:rPr sz="900" spc="5" dirty="0">
                          <a:latin typeface="Tw Cen MT"/>
                          <a:cs typeface="Tw Cen MT"/>
                        </a:rPr>
                        <a:t>Biotechnology</a:t>
                      </a:r>
                      <a:endParaRPr sz="900" dirty="0">
                        <a:latin typeface="Tw Cen MT"/>
                        <a:cs typeface="Tw Cen MT"/>
                      </a:endParaRPr>
                    </a:p>
                    <a:p>
                      <a:pPr>
                        <a:lnSpc>
                          <a:spcPct val="100000"/>
                        </a:lnSpc>
                        <a:spcBef>
                          <a:spcPts val="40"/>
                        </a:spcBef>
                      </a:pPr>
                      <a:endParaRPr sz="1100" dirty="0">
                        <a:latin typeface="Times New Roman"/>
                        <a:cs typeface="Times New Roman"/>
                      </a:endParaRPr>
                    </a:p>
                    <a:p>
                      <a:pPr marL="31750">
                        <a:lnSpc>
                          <a:spcPct val="100000"/>
                        </a:lnSpc>
                        <a:spcBef>
                          <a:spcPts val="5"/>
                        </a:spcBef>
                      </a:pPr>
                      <a:r>
                        <a:rPr sz="900" dirty="0">
                          <a:latin typeface="Tw Cen MT"/>
                          <a:cs typeface="Tw Cen MT"/>
                        </a:rPr>
                        <a:t>Public </a:t>
                      </a:r>
                      <a:r>
                        <a:rPr sz="900" spc="5" dirty="0">
                          <a:latin typeface="Tw Cen MT"/>
                          <a:cs typeface="Tw Cen MT"/>
                        </a:rPr>
                        <a:t>Safety</a:t>
                      </a:r>
                      <a:endParaRPr sz="900" dirty="0">
                        <a:latin typeface="Tw Cen MT"/>
                        <a:cs typeface="Tw Cen MT"/>
                      </a:endParaRPr>
                    </a:p>
                  </a:txBody>
                  <a:tcPr marL="0" marR="0" marT="3984" marB="0"/>
                </a:tc>
                <a:tc gridSpan="4">
                  <a:txBody>
                    <a:bodyPr/>
                    <a:lstStyle/>
                    <a:p>
                      <a:pPr marR="21590">
                        <a:lnSpc>
                          <a:spcPct val="100000"/>
                        </a:lnSpc>
                        <a:spcBef>
                          <a:spcPts val="25"/>
                        </a:spcBef>
                      </a:pPr>
                      <a:endParaRPr sz="900" dirty="0">
                        <a:latin typeface="Times New Roman"/>
                        <a:cs typeface="Times New Roman"/>
                      </a:endParaRPr>
                    </a:p>
                    <a:p>
                      <a:pPr marL="90805" marR="21590">
                        <a:lnSpc>
                          <a:spcPct val="100000"/>
                        </a:lnSpc>
                        <a:spcBef>
                          <a:spcPts val="5"/>
                        </a:spcBef>
                        <a:tabLst>
                          <a:tab pos="701675" algn="l"/>
                          <a:tab pos="1243965" algn="l"/>
                          <a:tab pos="1760855" algn="l"/>
                        </a:tabLst>
                      </a:pPr>
                      <a:r>
                        <a:rPr sz="900" spc="5" dirty="0">
                          <a:latin typeface="Tw Cen MT"/>
                          <a:cs typeface="Tw Cen MT"/>
                        </a:rPr>
                        <a:t>14,940	330	13,890	720</a:t>
                      </a:r>
                      <a:endParaRPr sz="900" dirty="0">
                        <a:latin typeface="Tw Cen MT"/>
                        <a:cs typeface="Tw Cen MT"/>
                      </a:endParaRPr>
                    </a:p>
                    <a:p>
                      <a:pPr marR="21590">
                        <a:lnSpc>
                          <a:spcPct val="100000"/>
                        </a:lnSpc>
                        <a:spcBef>
                          <a:spcPts val="40"/>
                        </a:spcBef>
                      </a:pPr>
                      <a:endParaRPr sz="1100" dirty="0">
                        <a:latin typeface="Times New Roman"/>
                        <a:cs typeface="Times New Roman"/>
                      </a:endParaRPr>
                    </a:p>
                    <a:p>
                      <a:pPr marL="90805" marR="21590">
                        <a:lnSpc>
                          <a:spcPct val="100000"/>
                        </a:lnSpc>
                        <a:spcBef>
                          <a:spcPts val="5"/>
                        </a:spcBef>
                        <a:tabLst>
                          <a:tab pos="666750" algn="l"/>
                          <a:tab pos="1244600" algn="l"/>
                          <a:tab pos="1725930" algn="l"/>
                        </a:tabLst>
                      </a:pPr>
                      <a:r>
                        <a:rPr sz="900" spc="5" dirty="0">
                          <a:latin typeface="Tw Cen MT"/>
                          <a:cs typeface="Tw Cen MT"/>
                        </a:rPr>
                        <a:t>19,220	3,900	10,480	</a:t>
                      </a:r>
                      <a:r>
                        <a:rPr sz="900" dirty="0">
                          <a:latin typeface="Tw Cen MT"/>
                          <a:cs typeface="Tw Cen MT"/>
                        </a:rPr>
                        <a:t>4,840</a:t>
                      </a:r>
                    </a:p>
                    <a:p>
                      <a:pPr marR="21590">
                        <a:lnSpc>
                          <a:spcPct val="100000"/>
                        </a:lnSpc>
                        <a:spcBef>
                          <a:spcPts val="40"/>
                        </a:spcBef>
                      </a:pPr>
                      <a:endParaRPr sz="1100" dirty="0">
                        <a:latin typeface="Times New Roman"/>
                        <a:cs typeface="Times New Roman"/>
                      </a:endParaRPr>
                    </a:p>
                    <a:p>
                      <a:pPr marL="90805" marR="21590">
                        <a:lnSpc>
                          <a:spcPct val="100000"/>
                        </a:lnSpc>
                        <a:spcBef>
                          <a:spcPts val="5"/>
                        </a:spcBef>
                        <a:tabLst>
                          <a:tab pos="666750" algn="l"/>
                          <a:tab pos="1268730" algn="l"/>
                        </a:tabLst>
                      </a:pPr>
                      <a:r>
                        <a:rPr sz="900" spc="5" dirty="0">
                          <a:latin typeface="Tw Cen MT"/>
                          <a:cs typeface="Tw Cen MT"/>
                        </a:rPr>
                        <a:t>10,520	2,460	</a:t>
                      </a:r>
                      <a:r>
                        <a:rPr sz="900" dirty="0">
                          <a:latin typeface="Tw Cen MT"/>
                          <a:cs typeface="Tw Cen MT"/>
                        </a:rPr>
                        <a:t>8,070</a:t>
                      </a:r>
                    </a:p>
                    <a:p>
                      <a:pPr marR="21590">
                        <a:lnSpc>
                          <a:spcPct val="100000"/>
                        </a:lnSpc>
                        <a:spcBef>
                          <a:spcPts val="40"/>
                        </a:spcBef>
                      </a:pPr>
                      <a:endParaRPr sz="1100" dirty="0">
                        <a:latin typeface="Times New Roman"/>
                        <a:cs typeface="Times New Roman"/>
                      </a:endParaRPr>
                    </a:p>
                    <a:p>
                      <a:pPr marL="116839" marR="21590">
                        <a:lnSpc>
                          <a:spcPct val="100000"/>
                        </a:lnSpc>
                        <a:spcBef>
                          <a:spcPts val="5"/>
                        </a:spcBef>
                        <a:tabLst>
                          <a:tab pos="701675" algn="l"/>
                          <a:tab pos="1268730" algn="l"/>
                          <a:tab pos="1760855" algn="l"/>
                        </a:tabLst>
                      </a:pPr>
                      <a:r>
                        <a:rPr sz="900" spc="5" dirty="0">
                          <a:latin typeface="Tw Cen MT"/>
                          <a:cs typeface="Tw Cen MT"/>
                        </a:rPr>
                        <a:t>7,900	550	6,980	370</a:t>
                      </a:r>
                      <a:endParaRPr sz="900" dirty="0">
                        <a:latin typeface="Tw Cen MT"/>
                        <a:cs typeface="Tw Cen MT"/>
                      </a:endParaRPr>
                    </a:p>
                    <a:p>
                      <a:pPr marR="21590">
                        <a:lnSpc>
                          <a:spcPct val="100000"/>
                        </a:lnSpc>
                        <a:spcBef>
                          <a:spcPts val="45"/>
                        </a:spcBef>
                      </a:pPr>
                      <a:endParaRPr sz="1100" dirty="0">
                        <a:latin typeface="Times New Roman"/>
                        <a:cs typeface="Times New Roman"/>
                      </a:endParaRPr>
                    </a:p>
                    <a:p>
                      <a:pPr marL="116205" marR="21590">
                        <a:lnSpc>
                          <a:spcPct val="100000"/>
                        </a:lnSpc>
                        <a:tabLst>
                          <a:tab pos="666750" algn="l"/>
                          <a:tab pos="1268730" algn="l"/>
                          <a:tab pos="1784985" algn="l"/>
                        </a:tabLst>
                      </a:pPr>
                      <a:r>
                        <a:rPr sz="900" spc="5" dirty="0">
                          <a:latin typeface="Tw Cen MT"/>
                          <a:cs typeface="Tw Cen MT"/>
                        </a:rPr>
                        <a:t>8,040	2,310	5,700	30</a:t>
                      </a:r>
                      <a:endParaRPr sz="900" dirty="0">
                        <a:latin typeface="Tw Cen MT"/>
                        <a:cs typeface="Tw Cen MT"/>
                      </a:endParaRPr>
                    </a:p>
                    <a:p>
                      <a:pPr marR="21590">
                        <a:lnSpc>
                          <a:spcPct val="100000"/>
                        </a:lnSpc>
                        <a:spcBef>
                          <a:spcPts val="45"/>
                        </a:spcBef>
                      </a:pPr>
                      <a:endParaRPr sz="1100" dirty="0">
                        <a:latin typeface="Times New Roman"/>
                        <a:cs typeface="Times New Roman"/>
                      </a:endParaRPr>
                    </a:p>
                    <a:p>
                      <a:pPr marL="116205" marR="21590">
                        <a:lnSpc>
                          <a:spcPct val="100000"/>
                        </a:lnSpc>
                        <a:tabLst>
                          <a:tab pos="1268730" algn="l"/>
                          <a:tab pos="1725930" algn="l"/>
                        </a:tabLst>
                      </a:pPr>
                      <a:r>
                        <a:rPr sz="900" spc="5" dirty="0">
                          <a:latin typeface="Tw Cen MT"/>
                          <a:cs typeface="Tw Cen MT"/>
                        </a:rPr>
                        <a:t>7,520	4,160	</a:t>
                      </a:r>
                      <a:r>
                        <a:rPr sz="900" dirty="0">
                          <a:latin typeface="Tw Cen MT"/>
                          <a:cs typeface="Tw Cen MT"/>
                        </a:rPr>
                        <a:t>3,360</a:t>
                      </a:r>
                    </a:p>
                    <a:p>
                      <a:pPr marR="21590">
                        <a:lnSpc>
                          <a:spcPct val="100000"/>
                        </a:lnSpc>
                        <a:spcBef>
                          <a:spcPts val="45"/>
                        </a:spcBef>
                      </a:pPr>
                      <a:endParaRPr sz="1100" dirty="0">
                        <a:latin typeface="Times New Roman"/>
                        <a:cs typeface="Times New Roman"/>
                      </a:endParaRPr>
                    </a:p>
                    <a:p>
                      <a:pPr marL="116205" marR="12065">
                        <a:lnSpc>
                          <a:spcPct val="100000"/>
                        </a:lnSpc>
                        <a:tabLst>
                          <a:tab pos="1268730" algn="l"/>
                          <a:tab pos="1725930" algn="l"/>
                          <a:tab pos="2093595" algn="l"/>
                        </a:tabLst>
                      </a:pPr>
                      <a:r>
                        <a:rPr sz="900" spc="5" dirty="0">
                          <a:latin typeface="Tw Cen MT"/>
                          <a:cs typeface="Tw Cen MT"/>
                        </a:rPr>
                        <a:t>6,220	5,210	1,010 	</a:t>
                      </a:r>
                      <a:r>
                        <a:rPr sz="900" dirty="0">
                          <a:latin typeface="Tw Cen MT"/>
                          <a:cs typeface="Tw Cen MT"/>
                        </a:rPr>
                        <a:t> </a:t>
                      </a:r>
                      <a:r>
                        <a:rPr sz="1200" b="1" spc="-7" baseline="4273" dirty="0">
                          <a:solidFill>
                            <a:srgbClr val="FFFFFF"/>
                          </a:solidFill>
                          <a:latin typeface="Calibri"/>
                          <a:cs typeface="Calibri"/>
                        </a:rPr>
                        <a:t>5,</a:t>
                      </a:r>
                      <a:endParaRPr sz="1200" baseline="4273" dirty="0">
                        <a:latin typeface="Calibri"/>
                        <a:cs typeface="Calibri"/>
                      </a:endParaRPr>
                    </a:p>
                    <a:p>
                      <a:pPr marR="3175" algn="r">
                        <a:lnSpc>
                          <a:spcPct val="100000"/>
                        </a:lnSpc>
                        <a:spcBef>
                          <a:spcPts val="135"/>
                        </a:spcBef>
                      </a:pPr>
                      <a:r>
                        <a:rPr sz="800" b="1" spc="-5" dirty="0">
                          <a:solidFill>
                            <a:srgbClr val="56247C"/>
                          </a:solidFill>
                          <a:latin typeface="Calibri"/>
                          <a:cs typeface="Calibri"/>
                        </a:rPr>
                        <a:t>2</a:t>
                      </a:r>
                      <a:endParaRPr sz="800" dirty="0">
                        <a:latin typeface="Calibri"/>
                        <a:cs typeface="Calibri"/>
                      </a:endParaRPr>
                    </a:p>
                    <a:p>
                      <a:pPr marL="116205" marR="21590">
                        <a:lnSpc>
                          <a:spcPct val="100000"/>
                        </a:lnSpc>
                        <a:spcBef>
                          <a:spcPts val="165"/>
                        </a:spcBef>
                        <a:tabLst>
                          <a:tab pos="1268095" algn="l"/>
                          <a:tab pos="1760855" algn="l"/>
                        </a:tabLst>
                      </a:pPr>
                      <a:r>
                        <a:rPr sz="900" spc="5" dirty="0">
                          <a:latin typeface="Tw Cen MT"/>
                          <a:cs typeface="Tw Cen MT"/>
                        </a:rPr>
                        <a:t>3,100	2,580	520</a:t>
                      </a:r>
                      <a:endParaRPr sz="900" dirty="0">
                        <a:latin typeface="Tw Cen MT"/>
                        <a:cs typeface="Tw Cen MT"/>
                      </a:endParaRPr>
                    </a:p>
                    <a:p>
                      <a:pPr marR="3175" algn="r">
                        <a:lnSpc>
                          <a:spcPct val="100000"/>
                        </a:lnSpc>
                        <a:spcBef>
                          <a:spcPts val="110"/>
                        </a:spcBef>
                      </a:pPr>
                      <a:r>
                        <a:rPr sz="800" b="1" spc="-5" dirty="0">
                          <a:solidFill>
                            <a:srgbClr val="56247C"/>
                          </a:solidFill>
                          <a:latin typeface="Calibri"/>
                          <a:cs typeface="Calibri"/>
                        </a:rPr>
                        <a:t>1,</a:t>
                      </a:r>
                      <a:endParaRPr sz="800" dirty="0">
                        <a:latin typeface="Calibri"/>
                        <a:cs typeface="Calibri"/>
                      </a:endParaRPr>
                    </a:p>
                    <a:p>
                      <a:pPr marL="116839" marR="21590">
                        <a:lnSpc>
                          <a:spcPct val="100000"/>
                        </a:lnSpc>
                        <a:spcBef>
                          <a:spcPts val="190"/>
                        </a:spcBef>
                        <a:tabLst>
                          <a:tab pos="727710" algn="l"/>
                          <a:tab pos="1268730" algn="l"/>
                          <a:tab pos="1760855" algn="l"/>
                        </a:tabLst>
                      </a:pPr>
                      <a:r>
                        <a:rPr sz="900" spc="5" dirty="0">
                          <a:latin typeface="Tw Cen MT"/>
                          <a:cs typeface="Tw Cen MT"/>
                        </a:rPr>
                        <a:t>2,410	80	1,940	380</a:t>
                      </a:r>
                      <a:endParaRPr sz="900" dirty="0">
                        <a:latin typeface="Tw Cen MT"/>
                        <a:cs typeface="Tw Cen MT"/>
                      </a:endParaRPr>
                    </a:p>
                    <a:p>
                      <a:pPr algn="r">
                        <a:lnSpc>
                          <a:spcPct val="100000"/>
                        </a:lnSpc>
                        <a:spcBef>
                          <a:spcPts val="80"/>
                        </a:spcBef>
                      </a:pPr>
                      <a:r>
                        <a:rPr sz="800" b="1" spc="-5" dirty="0">
                          <a:solidFill>
                            <a:srgbClr val="56247C"/>
                          </a:solidFill>
                          <a:latin typeface="Calibri"/>
                          <a:cs typeface="Calibri"/>
                        </a:rPr>
                        <a:t>1,</a:t>
                      </a:r>
                      <a:endParaRPr sz="800" dirty="0">
                        <a:latin typeface="Calibri"/>
                        <a:cs typeface="Calibri"/>
                      </a:endParaRPr>
                    </a:p>
                    <a:p>
                      <a:pPr marL="116839" marR="21590">
                        <a:lnSpc>
                          <a:spcPct val="100000"/>
                        </a:lnSpc>
                        <a:spcBef>
                          <a:spcPts val="219"/>
                        </a:spcBef>
                        <a:tabLst>
                          <a:tab pos="1268730" algn="l"/>
                          <a:tab pos="1760855" algn="l"/>
                        </a:tabLst>
                      </a:pPr>
                      <a:r>
                        <a:rPr sz="900" spc="5" dirty="0">
                          <a:latin typeface="Tw Cen MT"/>
                          <a:cs typeface="Tw Cen MT"/>
                        </a:rPr>
                        <a:t>1,750	1,660	100</a:t>
                      </a:r>
                      <a:endParaRPr sz="900" dirty="0">
                        <a:latin typeface="Tw Cen MT"/>
                        <a:cs typeface="Tw Cen MT"/>
                      </a:endParaRPr>
                    </a:p>
                    <a:p>
                      <a:pPr marR="3175" algn="r">
                        <a:lnSpc>
                          <a:spcPct val="100000"/>
                        </a:lnSpc>
                        <a:spcBef>
                          <a:spcPts val="20"/>
                        </a:spcBef>
                      </a:pPr>
                      <a:r>
                        <a:rPr sz="800" b="1" spc="-5" dirty="0">
                          <a:solidFill>
                            <a:srgbClr val="56247C"/>
                          </a:solidFill>
                          <a:latin typeface="Calibri"/>
                          <a:cs typeface="Calibri"/>
                        </a:rPr>
                        <a:t>7</a:t>
                      </a:r>
                      <a:endParaRPr sz="800" dirty="0">
                        <a:latin typeface="Calibri"/>
                        <a:cs typeface="Calibri"/>
                      </a:endParaRPr>
                    </a:p>
                    <a:p>
                      <a:pPr marL="151765" marR="21590">
                        <a:lnSpc>
                          <a:spcPct val="100000"/>
                        </a:lnSpc>
                        <a:spcBef>
                          <a:spcPts val="280"/>
                        </a:spcBef>
                        <a:tabLst>
                          <a:tab pos="727710" algn="l"/>
                          <a:tab pos="1303655" algn="l"/>
                          <a:tab pos="1785620" algn="l"/>
                        </a:tabLst>
                      </a:pPr>
                      <a:r>
                        <a:rPr sz="900" spc="5" dirty="0">
                          <a:latin typeface="Tw Cen MT"/>
                          <a:cs typeface="Tw Cen MT"/>
                        </a:rPr>
                        <a:t>930	50	790	80</a:t>
                      </a:r>
                      <a:endParaRPr sz="900" dirty="0">
                        <a:latin typeface="Tw Cen MT"/>
                        <a:cs typeface="Tw Cen MT"/>
                      </a:endParaRPr>
                    </a:p>
                  </a:txBody>
                  <a:tcPr marL="0" marR="0" marT="3984"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900" dirty="0">
                        <a:latin typeface="Times New Roman"/>
                        <a:cs typeface="Times New Roman"/>
                      </a:endParaRPr>
                    </a:p>
                  </a:txBody>
                  <a:tcPr marL="0" marR="0" marT="0" marB="0"/>
                </a:tc>
                <a:tc>
                  <a:txBody>
                    <a:bodyPr/>
                    <a:lstStyle/>
                    <a:p>
                      <a:pPr>
                        <a:lnSpc>
                          <a:spcPct val="100000"/>
                        </a:lnSpc>
                      </a:pPr>
                      <a:endParaRPr sz="900" dirty="0">
                        <a:latin typeface="Times New Roman"/>
                        <a:cs typeface="Times New Roman"/>
                      </a:endParaRPr>
                    </a:p>
                  </a:txBody>
                  <a:tcPr marL="0" marR="0" marT="0" marB="0"/>
                </a:tc>
                <a:tc>
                  <a:txBody>
                    <a:bodyPr/>
                    <a:lstStyle/>
                    <a:p>
                      <a:pPr>
                        <a:lnSpc>
                          <a:spcPct val="100000"/>
                        </a:lnSpc>
                      </a:pPr>
                      <a:endParaRPr sz="900" dirty="0">
                        <a:latin typeface="Times New Roman"/>
                        <a:cs typeface="Times New Roman"/>
                      </a:endParaRPr>
                    </a:p>
                  </a:txBody>
                  <a:tcPr marL="0" marR="0" marT="0" marB="0"/>
                </a:tc>
                <a:tc gridSpan="10">
                  <a:txBody>
                    <a:bodyPr/>
                    <a:lstStyle/>
                    <a:p>
                      <a:pPr>
                        <a:lnSpc>
                          <a:spcPct val="100000"/>
                        </a:lnSpc>
                        <a:spcBef>
                          <a:spcPts val="5"/>
                        </a:spcBef>
                      </a:pPr>
                      <a:endParaRPr sz="900" dirty="0">
                        <a:latin typeface="Times New Roman"/>
                        <a:cs typeface="Times New Roman"/>
                      </a:endParaRPr>
                    </a:p>
                    <a:p>
                      <a:pPr>
                        <a:lnSpc>
                          <a:spcPct val="100000"/>
                        </a:lnSpc>
                        <a:tabLst>
                          <a:tab pos="1969770" algn="l"/>
                        </a:tabLst>
                      </a:pPr>
                      <a:r>
                        <a:rPr sz="1300" b="1" spc="-7" baseline="-11904" dirty="0">
                          <a:solidFill>
                            <a:srgbClr val="FFFFFF"/>
                          </a:solidFill>
                          <a:latin typeface="Calibri"/>
                          <a:cs typeface="Calibri"/>
                        </a:rPr>
                        <a:t>13,890	</a:t>
                      </a:r>
                      <a:r>
                        <a:rPr sz="900" spc="5" dirty="0">
                          <a:latin typeface="Tw Cen MT"/>
                          <a:cs typeface="Tw Cen MT"/>
                        </a:rPr>
                        <a:t>$16.50</a:t>
                      </a:r>
                      <a:r>
                        <a:rPr sz="900" spc="110" dirty="0">
                          <a:latin typeface="Tw Cen MT"/>
                          <a:cs typeface="Tw Cen MT"/>
                        </a:rPr>
                        <a:t> </a:t>
                      </a:r>
                      <a:r>
                        <a:rPr sz="900" dirty="0">
                          <a:latin typeface="Tw Cen MT"/>
                          <a:cs typeface="Tw Cen MT"/>
                        </a:rPr>
                        <a:t>$25.60</a:t>
                      </a:r>
                    </a:p>
                    <a:p>
                      <a:pPr>
                        <a:lnSpc>
                          <a:spcPct val="100000"/>
                        </a:lnSpc>
                        <a:spcBef>
                          <a:spcPts val="45"/>
                        </a:spcBef>
                      </a:pPr>
                      <a:endParaRPr sz="1100" dirty="0">
                        <a:latin typeface="Times New Roman"/>
                        <a:cs typeface="Times New Roman"/>
                      </a:endParaRPr>
                    </a:p>
                    <a:p>
                      <a:pPr marL="60325">
                        <a:lnSpc>
                          <a:spcPct val="100000"/>
                        </a:lnSpc>
                        <a:tabLst>
                          <a:tab pos="1970405" algn="l"/>
                          <a:tab pos="2903220" algn="l"/>
                        </a:tabLst>
                      </a:pPr>
                      <a:r>
                        <a:rPr sz="1300" b="1" spc="-7" baseline="-7936" dirty="0">
                          <a:solidFill>
                            <a:srgbClr val="FFFFFF"/>
                          </a:solidFill>
                          <a:latin typeface="Calibri"/>
                          <a:cs typeface="Calibri"/>
                        </a:rPr>
                        <a:t>10,480	</a:t>
                      </a:r>
                      <a:r>
                        <a:rPr sz="900" spc="5" dirty="0">
                          <a:latin typeface="Tw Cen MT"/>
                          <a:cs typeface="Tw Cen MT"/>
                        </a:rPr>
                        <a:t>$19.00   </a:t>
                      </a:r>
                      <a:r>
                        <a:rPr sz="900" spc="65" dirty="0">
                          <a:latin typeface="Tw Cen MT"/>
                          <a:cs typeface="Tw Cen MT"/>
                        </a:rPr>
                        <a:t> </a:t>
                      </a:r>
                      <a:r>
                        <a:rPr sz="900" spc="5" dirty="0">
                          <a:latin typeface="Tw Cen MT"/>
                          <a:cs typeface="Tw Cen MT"/>
                        </a:rPr>
                        <a:t>$31.20 </a:t>
                      </a:r>
                      <a:r>
                        <a:rPr sz="900" dirty="0">
                          <a:latin typeface="Tw Cen MT"/>
                          <a:cs typeface="Tw Cen MT"/>
                        </a:rPr>
                        <a:t>	</a:t>
                      </a:r>
                      <a:r>
                        <a:rPr sz="900" spc="-5" dirty="0">
                          <a:latin typeface="Tw Cen MT"/>
                          <a:cs typeface="Tw Cen MT"/>
                        </a:rPr>
                        <a:t>          </a:t>
                      </a:r>
                      <a:r>
                        <a:rPr sz="900" spc="50" dirty="0">
                          <a:latin typeface="Tw Cen MT"/>
                          <a:cs typeface="Tw Cen MT"/>
                        </a:rPr>
                        <a:t> </a:t>
                      </a:r>
                      <a:r>
                        <a:rPr sz="1300" b="1" spc="-7" baseline="-11904" dirty="0">
                          <a:latin typeface="Calibri"/>
                          <a:cs typeface="Calibri"/>
                        </a:rPr>
                        <a:t>32</a:t>
                      </a:r>
                      <a:endParaRPr sz="1300" baseline="-11904" dirty="0">
                        <a:latin typeface="Calibri"/>
                        <a:cs typeface="Calibri"/>
                      </a:endParaRPr>
                    </a:p>
                    <a:p>
                      <a:pPr>
                        <a:lnSpc>
                          <a:spcPct val="100000"/>
                        </a:lnSpc>
                      </a:pPr>
                      <a:endParaRPr sz="1300" dirty="0">
                        <a:latin typeface="Times New Roman"/>
                        <a:cs typeface="Times New Roman"/>
                      </a:endParaRPr>
                    </a:p>
                    <a:p>
                      <a:pPr>
                        <a:lnSpc>
                          <a:spcPct val="100000"/>
                        </a:lnSpc>
                        <a:tabLst>
                          <a:tab pos="1969770" algn="l"/>
                        </a:tabLst>
                      </a:pPr>
                      <a:r>
                        <a:rPr sz="900" b="1" spc="-5" dirty="0">
                          <a:solidFill>
                            <a:srgbClr val="FFFFFF"/>
                          </a:solidFill>
                          <a:latin typeface="Calibri"/>
                          <a:cs typeface="Calibri"/>
                        </a:rPr>
                        <a:t>8,070	</a:t>
                      </a:r>
                      <a:r>
                        <a:rPr sz="1300" spc="7" baseline="3968" dirty="0">
                          <a:latin typeface="Tw Cen MT"/>
                          <a:cs typeface="Tw Cen MT"/>
                        </a:rPr>
                        <a:t>$15.30</a:t>
                      </a:r>
                      <a:r>
                        <a:rPr sz="1300" spc="165" baseline="3968" dirty="0">
                          <a:latin typeface="Tw Cen MT"/>
                          <a:cs typeface="Tw Cen MT"/>
                        </a:rPr>
                        <a:t> </a:t>
                      </a:r>
                      <a:r>
                        <a:rPr sz="1300" baseline="3968" dirty="0">
                          <a:latin typeface="Tw Cen MT"/>
                          <a:cs typeface="Tw Cen MT"/>
                        </a:rPr>
                        <a:t>$27.20</a:t>
                      </a:r>
                    </a:p>
                    <a:p>
                      <a:pPr marR="462280" algn="ctr">
                        <a:lnSpc>
                          <a:spcPct val="100000"/>
                        </a:lnSpc>
                        <a:spcBef>
                          <a:spcPts val="140"/>
                        </a:spcBef>
                      </a:pPr>
                      <a:r>
                        <a:rPr sz="900" b="1" spc="-5" dirty="0">
                          <a:latin typeface="Calibri"/>
                          <a:cs typeface="Calibri"/>
                        </a:rPr>
                        <a:t>Below </a:t>
                      </a:r>
                      <a:r>
                        <a:rPr sz="900" b="1" spc="-10" dirty="0">
                          <a:latin typeface="Calibri"/>
                          <a:cs typeface="Calibri"/>
                        </a:rPr>
                        <a:t>Middle </a:t>
                      </a:r>
                      <a:r>
                        <a:rPr sz="900" b="1" spc="-5" dirty="0">
                          <a:latin typeface="Calibri"/>
                          <a:cs typeface="Calibri"/>
                        </a:rPr>
                        <a:t>Skill</a:t>
                      </a:r>
                      <a:endParaRPr sz="900" dirty="0">
                        <a:latin typeface="Calibri"/>
                        <a:cs typeface="Calibri"/>
                      </a:endParaRPr>
                    </a:p>
                    <a:p>
                      <a:pPr marL="11430">
                        <a:lnSpc>
                          <a:spcPct val="100000"/>
                        </a:lnSpc>
                        <a:spcBef>
                          <a:spcPts val="75"/>
                        </a:spcBef>
                        <a:tabLst>
                          <a:tab pos="1969770" algn="l"/>
                          <a:tab pos="3065145" algn="l"/>
                        </a:tabLst>
                      </a:pPr>
                      <a:r>
                        <a:rPr sz="900" b="1" spc="-5" dirty="0">
                          <a:solidFill>
                            <a:srgbClr val="FFFFFF"/>
                          </a:solidFill>
                          <a:latin typeface="Calibri"/>
                          <a:cs typeface="Calibri"/>
                        </a:rPr>
                        <a:t>,980	</a:t>
                      </a:r>
                      <a:r>
                        <a:rPr sz="1300" spc="7" baseline="3968" dirty="0">
                          <a:latin typeface="Tw Cen MT"/>
                          <a:cs typeface="Tw Cen MT"/>
                        </a:rPr>
                        <a:t>$14.50   </a:t>
                      </a:r>
                      <a:r>
                        <a:rPr sz="1300" spc="97" baseline="3968" dirty="0">
                          <a:latin typeface="Tw Cen MT"/>
                          <a:cs typeface="Tw Cen MT"/>
                        </a:rPr>
                        <a:t> </a:t>
                      </a:r>
                      <a:r>
                        <a:rPr sz="1300" spc="7" baseline="3968" dirty="0">
                          <a:latin typeface="Tw Cen MT"/>
                          <a:cs typeface="Tw Cen MT"/>
                        </a:rPr>
                        <a:t>$22.40 </a:t>
                      </a:r>
                      <a:r>
                        <a:rPr sz="1300" baseline="3968" dirty="0">
                          <a:latin typeface="Tw Cen MT"/>
                          <a:cs typeface="Tw Cen MT"/>
                        </a:rPr>
                        <a:t>	</a:t>
                      </a:r>
                      <a:r>
                        <a:rPr sz="1300" spc="-7" baseline="3968" dirty="0">
                          <a:latin typeface="Tw Cen MT"/>
                          <a:cs typeface="Tw Cen MT"/>
                        </a:rPr>
                        <a:t>                    </a:t>
                      </a:r>
                      <a:r>
                        <a:rPr sz="1300" spc="150" baseline="3968" dirty="0">
                          <a:latin typeface="Tw Cen MT"/>
                          <a:cs typeface="Tw Cen MT"/>
                        </a:rPr>
                        <a:t> </a:t>
                      </a:r>
                      <a:r>
                        <a:rPr sz="1300" b="1" spc="-7" baseline="-11904" dirty="0">
                          <a:latin typeface="Calibri"/>
                          <a:cs typeface="Calibri"/>
                        </a:rPr>
                        <a:t>1</a:t>
                      </a:r>
                      <a:endParaRPr sz="1300" baseline="-11904" dirty="0">
                        <a:latin typeface="Calibri"/>
                        <a:cs typeface="Calibri"/>
                      </a:endParaRPr>
                    </a:p>
                    <a:p>
                      <a:pPr>
                        <a:lnSpc>
                          <a:spcPct val="100000"/>
                        </a:lnSpc>
                        <a:spcBef>
                          <a:spcPts val="15"/>
                        </a:spcBef>
                      </a:pPr>
                      <a:endParaRPr sz="1100" dirty="0">
                        <a:latin typeface="Times New Roman"/>
                        <a:cs typeface="Times New Roman"/>
                      </a:endParaRPr>
                    </a:p>
                    <a:p>
                      <a:pPr marL="9525">
                        <a:lnSpc>
                          <a:spcPct val="100000"/>
                        </a:lnSpc>
                        <a:tabLst>
                          <a:tab pos="986155" algn="l"/>
                          <a:tab pos="1969770" algn="l"/>
                          <a:tab pos="3064510" algn="l"/>
                        </a:tabLst>
                      </a:pPr>
                      <a:r>
                        <a:rPr sz="900" b="1" spc="-5" dirty="0">
                          <a:solidFill>
                            <a:srgbClr val="FFFFFF"/>
                          </a:solidFill>
                          <a:latin typeface="Calibri"/>
                          <a:cs typeface="Calibri"/>
                        </a:rPr>
                        <a:t>700	</a:t>
                      </a:r>
                      <a:r>
                        <a:rPr sz="1300" b="1" spc="-15" baseline="31746" dirty="0">
                          <a:latin typeface="Calibri"/>
                          <a:cs typeface="Calibri"/>
                        </a:rPr>
                        <a:t>Middle</a:t>
                      </a:r>
                      <a:r>
                        <a:rPr sz="1300" b="1" baseline="31746" dirty="0">
                          <a:latin typeface="Calibri"/>
                          <a:cs typeface="Calibri"/>
                        </a:rPr>
                        <a:t> </a:t>
                      </a:r>
                      <a:r>
                        <a:rPr sz="1300" b="1" spc="-7" baseline="31746" dirty="0">
                          <a:latin typeface="Calibri"/>
                          <a:cs typeface="Calibri"/>
                        </a:rPr>
                        <a:t>Skill	</a:t>
                      </a:r>
                      <a:r>
                        <a:rPr sz="900" spc="5" dirty="0">
                          <a:latin typeface="Tw Cen MT"/>
                          <a:cs typeface="Tw Cen MT"/>
                        </a:rPr>
                        <a:t>$14.70   </a:t>
                      </a:r>
                      <a:r>
                        <a:rPr sz="900" spc="65" dirty="0">
                          <a:latin typeface="Tw Cen MT"/>
                          <a:cs typeface="Tw Cen MT"/>
                        </a:rPr>
                        <a:t> </a:t>
                      </a:r>
                      <a:r>
                        <a:rPr sz="900" spc="5" dirty="0">
                          <a:latin typeface="Tw Cen MT"/>
                          <a:cs typeface="Tw Cen MT"/>
                        </a:rPr>
                        <a:t>$23.00 </a:t>
                      </a:r>
                      <a:r>
                        <a:rPr sz="900" dirty="0">
                          <a:latin typeface="Tw Cen MT"/>
                          <a:cs typeface="Tw Cen MT"/>
                        </a:rPr>
                        <a:t>	</a:t>
                      </a:r>
                      <a:r>
                        <a:rPr sz="900" spc="-5" dirty="0">
                          <a:latin typeface="Tw Cen MT"/>
                          <a:cs typeface="Tw Cen MT"/>
                        </a:rPr>
                        <a:t>                    </a:t>
                      </a:r>
                      <a:r>
                        <a:rPr sz="900" spc="100" dirty="0">
                          <a:latin typeface="Tw Cen MT"/>
                          <a:cs typeface="Tw Cen MT"/>
                        </a:rPr>
                        <a:t> </a:t>
                      </a:r>
                      <a:r>
                        <a:rPr sz="1300" b="1" spc="-7" baseline="-11904" dirty="0">
                          <a:latin typeface="Calibri"/>
                          <a:cs typeface="Calibri"/>
                        </a:rPr>
                        <a:t>1</a:t>
                      </a:r>
                      <a:endParaRPr sz="1300" baseline="-11904" dirty="0">
                        <a:latin typeface="Calibri"/>
                        <a:cs typeface="Calibri"/>
                      </a:endParaRPr>
                    </a:p>
                    <a:p>
                      <a:pPr>
                        <a:lnSpc>
                          <a:spcPct val="100000"/>
                        </a:lnSpc>
                        <a:spcBef>
                          <a:spcPts val="30"/>
                        </a:spcBef>
                      </a:pPr>
                      <a:endParaRPr sz="1300" dirty="0">
                        <a:latin typeface="Times New Roman"/>
                        <a:cs typeface="Times New Roman"/>
                      </a:endParaRPr>
                    </a:p>
                    <a:p>
                      <a:pPr marL="15240">
                        <a:lnSpc>
                          <a:spcPct val="100000"/>
                        </a:lnSpc>
                        <a:tabLst>
                          <a:tab pos="986155" algn="l"/>
                          <a:tab pos="1969770" algn="l"/>
                          <a:tab pos="2962910" algn="l"/>
                        </a:tabLst>
                      </a:pPr>
                      <a:r>
                        <a:rPr sz="1200" b="1" baseline="17094" dirty="0">
                          <a:solidFill>
                            <a:srgbClr val="FFFFFF"/>
                          </a:solidFill>
                          <a:latin typeface="Calibri"/>
                          <a:cs typeface="Calibri"/>
                        </a:rPr>
                        <a:t>160	</a:t>
                      </a:r>
                      <a:r>
                        <a:rPr sz="1300" b="1" spc="-15" baseline="7936" dirty="0">
                          <a:latin typeface="Calibri"/>
                          <a:cs typeface="Calibri"/>
                        </a:rPr>
                        <a:t>Above</a:t>
                      </a:r>
                      <a:r>
                        <a:rPr sz="1300" b="1" baseline="7936" dirty="0">
                          <a:latin typeface="Calibri"/>
                          <a:cs typeface="Calibri"/>
                        </a:rPr>
                        <a:t> </a:t>
                      </a:r>
                      <a:r>
                        <a:rPr sz="1300" b="1" spc="-7" baseline="7936" dirty="0">
                          <a:latin typeface="Calibri"/>
                          <a:cs typeface="Calibri"/>
                        </a:rPr>
                        <a:t>Middle</a:t>
                      </a:r>
                      <a:r>
                        <a:rPr sz="1300" b="1" baseline="7936" dirty="0">
                          <a:latin typeface="Calibri"/>
                          <a:cs typeface="Calibri"/>
                        </a:rPr>
                        <a:t> </a:t>
                      </a:r>
                      <a:r>
                        <a:rPr sz="1300" b="1" spc="-7" baseline="7936" dirty="0">
                          <a:latin typeface="Calibri"/>
                          <a:cs typeface="Calibri"/>
                        </a:rPr>
                        <a:t>Skill	</a:t>
                      </a:r>
                      <a:r>
                        <a:rPr sz="1300" spc="7" baseline="11904" dirty="0">
                          <a:latin typeface="Tw Cen MT"/>
                          <a:cs typeface="Tw Cen MT"/>
                        </a:rPr>
                        <a:t>$20.20   </a:t>
                      </a:r>
                      <a:r>
                        <a:rPr sz="1300" spc="112" baseline="11904" dirty="0">
                          <a:latin typeface="Tw Cen MT"/>
                          <a:cs typeface="Tw Cen MT"/>
                        </a:rPr>
                        <a:t> </a:t>
                      </a:r>
                      <a:r>
                        <a:rPr sz="1300" b="1" spc="7" baseline="11904" dirty="0">
                          <a:latin typeface="Tw Cen MT"/>
                          <a:cs typeface="Tw Cen MT"/>
                        </a:rPr>
                        <a:t>$41.00 </a:t>
                      </a:r>
                      <a:r>
                        <a:rPr sz="1300" b="1" baseline="11904" dirty="0">
                          <a:latin typeface="Tw Cen MT"/>
                          <a:cs typeface="Tw Cen MT"/>
                        </a:rPr>
                        <a:t>	</a:t>
                      </a:r>
                      <a:r>
                        <a:rPr sz="1300" b="1" spc="-7" baseline="11904" dirty="0">
                          <a:latin typeface="Tw Cen MT"/>
                          <a:cs typeface="Tw Cen MT"/>
                        </a:rPr>
                        <a:t>             </a:t>
                      </a:r>
                      <a:r>
                        <a:rPr sz="1300" b="1" spc="97" baseline="11904" dirty="0">
                          <a:latin typeface="Tw Cen MT"/>
                          <a:cs typeface="Tw Cen MT"/>
                        </a:rPr>
                        <a:t> </a:t>
                      </a:r>
                      <a:r>
                        <a:rPr sz="900" b="1" spc="-5" dirty="0">
                          <a:latin typeface="Calibri"/>
                          <a:cs typeface="Calibri"/>
                        </a:rPr>
                        <a:t>62</a:t>
                      </a:r>
                      <a:endParaRPr sz="900" dirty="0">
                        <a:latin typeface="Calibri"/>
                        <a:cs typeface="Calibri"/>
                      </a:endParaRPr>
                    </a:p>
                    <a:p>
                      <a:pPr>
                        <a:lnSpc>
                          <a:spcPct val="100000"/>
                        </a:lnSpc>
                      </a:pPr>
                      <a:endParaRPr sz="1100" dirty="0">
                        <a:latin typeface="Times New Roman"/>
                        <a:cs typeface="Times New Roman"/>
                      </a:endParaRPr>
                    </a:p>
                    <a:p>
                      <a:pPr>
                        <a:lnSpc>
                          <a:spcPct val="100000"/>
                        </a:lnSpc>
                        <a:spcBef>
                          <a:spcPts val="10"/>
                        </a:spcBef>
                      </a:pPr>
                      <a:endParaRPr sz="900" dirty="0">
                        <a:latin typeface="Times New Roman"/>
                        <a:cs typeface="Times New Roman"/>
                      </a:endParaRPr>
                    </a:p>
                    <a:p>
                      <a:pPr>
                        <a:lnSpc>
                          <a:spcPct val="100000"/>
                        </a:lnSpc>
                      </a:pPr>
                      <a:r>
                        <a:rPr sz="800" b="1" spc="-5" dirty="0">
                          <a:solidFill>
                            <a:srgbClr val="56247C"/>
                          </a:solidFill>
                          <a:latin typeface="Calibri"/>
                          <a:cs typeface="Calibri"/>
                        </a:rPr>
                        <a:t>80</a:t>
                      </a:r>
                      <a:endParaRPr sz="800" dirty="0">
                        <a:latin typeface="Calibri"/>
                        <a:cs typeface="Calibri"/>
                      </a:endParaRPr>
                    </a:p>
                    <a:p>
                      <a:pPr marL="1969770">
                        <a:lnSpc>
                          <a:spcPct val="100000"/>
                        </a:lnSpc>
                        <a:spcBef>
                          <a:spcPts val="140"/>
                        </a:spcBef>
                        <a:tabLst>
                          <a:tab pos="2940050" algn="l"/>
                        </a:tabLst>
                      </a:pPr>
                      <a:r>
                        <a:rPr sz="900" spc="5" dirty="0">
                          <a:latin typeface="Tw Cen MT"/>
                          <a:cs typeface="Tw Cen MT"/>
                        </a:rPr>
                        <a:t>$15.20   </a:t>
                      </a:r>
                      <a:r>
                        <a:rPr sz="900" spc="65" dirty="0">
                          <a:latin typeface="Tw Cen MT"/>
                          <a:cs typeface="Tw Cen MT"/>
                        </a:rPr>
                        <a:t> </a:t>
                      </a:r>
                      <a:r>
                        <a:rPr sz="900" spc="5" dirty="0">
                          <a:latin typeface="Tw Cen MT"/>
                          <a:cs typeface="Tw Cen MT"/>
                        </a:rPr>
                        <a:t>$23.40 </a:t>
                      </a:r>
                      <a:r>
                        <a:rPr sz="900" dirty="0">
                          <a:latin typeface="Tw Cen MT"/>
                          <a:cs typeface="Tw Cen MT"/>
                        </a:rPr>
                        <a:t>	</a:t>
                      </a:r>
                      <a:r>
                        <a:rPr sz="900" spc="-5" dirty="0">
                          <a:latin typeface="Tw Cen MT"/>
                          <a:cs typeface="Tw Cen MT"/>
                        </a:rPr>
                        <a:t>         </a:t>
                      </a:r>
                      <a:r>
                        <a:rPr sz="900" spc="45" dirty="0">
                          <a:latin typeface="Tw Cen MT"/>
                          <a:cs typeface="Tw Cen MT"/>
                        </a:rPr>
                        <a:t> </a:t>
                      </a:r>
                      <a:r>
                        <a:rPr sz="1300" b="1" spc="-7" baseline="-15873" dirty="0">
                          <a:latin typeface="Calibri"/>
                          <a:cs typeface="Calibri"/>
                        </a:rPr>
                        <a:t>295</a:t>
                      </a:r>
                      <a:endParaRPr sz="1300" baseline="-15873" dirty="0">
                        <a:latin typeface="Calibri"/>
                        <a:cs typeface="Calibri"/>
                      </a:endParaRPr>
                    </a:p>
                    <a:p>
                      <a:pPr>
                        <a:lnSpc>
                          <a:spcPct val="100000"/>
                        </a:lnSpc>
                        <a:spcBef>
                          <a:spcPts val="135"/>
                        </a:spcBef>
                      </a:pPr>
                      <a:r>
                        <a:rPr sz="800" b="1" spc="-5" dirty="0">
                          <a:solidFill>
                            <a:srgbClr val="56247C"/>
                          </a:solidFill>
                          <a:latin typeface="Calibri"/>
                          <a:cs typeface="Calibri"/>
                        </a:rPr>
                        <a:t>40</a:t>
                      </a:r>
                      <a:endParaRPr sz="800" dirty="0">
                        <a:latin typeface="Calibri"/>
                        <a:cs typeface="Calibri"/>
                      </a:endParaRPr>
                    </a:p>
                    <a:p>
                      <a:pPr marL="1968500">
                        <a:lnSpc>
                          <a:spcPct val="100000"/>
                        </a:lnSpc>
                        <a:spcBef>
                          <a:spcPts val="165"/>
                        </a:spcBef>
                        <a:tabLst>
                          <a:tab pos="2980055" algn="l"/>
                        </a:tabLst>
                      </a:pPr>
                      <a:r>
                        <a:rPr sz="900" b="1" spc="10" dirty="0">
                          <a:latin typeface="Tw Cen MT"/>
                          <a:cs typeface="Tw Cen MT"/>
                        </a:rPr>
                        <a:t>$16.60   </a:t>
                      </a:r>
                      <a:r>
                        <a:rPr sz="900" b="1" spc="110" dirty="0">
                          <a:latin typeface="Tw Cen MT"/>
                          <a:cs typeface="Tw Cen MT"/>
                        </a:rPr>
                        <a:t> </a:t>
                      </a:r>
                      <a:r>
                        <a:rPr sz="900" spc="5" dirty="0">
                          <a:latin typeface="Tw Cen MT"/>
                          <a:cs typeface="Tw Cen MT"/>
                        </a:rPr>
                        <a:t>$26.40 </a:t>
                      </a:r>
                      <a:r>
                        <a:rPr sz="900" dirty="0">
                          <a:latin typeface="Tw Cen MT"/>
                          <a:cs typeface="Tw Cen MT"/>
                        </a:rPr>
                        <a:t>	</a:t>
                      </a:r>
                      <a:r>
                        <a:rPr sz="900" spc="-5" dirty="0">
                          <a:latin typeface="Tw Cen MT"/>
                          <a:cs typeface="Tw Cen MT"/>
                        </a:rPr>
                        <a:t>           </a:t>
                      </a:r>
                      <a:r>
                        <a:rPr sz="900" spc="55" dirty="0">
                          <a:latin typeface="Tw Cen MT"/>
                          <a:cs typeface="Tw Cen MT"/>
                        </a:rPr>
                        <a:t> </a:t>
                      </a:r>
                      <a:r>
                        <a:rPr sz="1300" b="1" spc="-7" baseline="-15873" dirty="0">
                          <a:latin typeface="Calibri"/>
                          <a:cs typeface="Calibri"/>
                        </a:rPr>
                        <a:t>355</a:t>
                      </a:r>
                      <a:endParaRPr sz="1300" baseline="-15873" dirty="0">
                        <a:latin typeface="Calibri"/>
                        <a:cs typeface="Calibri"/>
                      </a:endParaRPr>
                    </a:p>
                    <a:p>
                      <a:pPr>
                        <a:lnSpc>
                          <a:spcPct val="100000"/>
                        </a:lnSpc>
                        <a:spcBef>
                          <a:spcPts val="105"/>
                        </a:spcBef>
                      </a:pPr>
                      <a:r>
                        <a:rPr sz="800" b="1" spc="-5" dirty="0">
                          <a:solidFill>
                            <a:srgbClr val="56247C"/>
                          </a:solidFill>
                          <a:latin typeface="Calibri"/>
                          <a:cs typeface="Calibri"/>
                        </a:rPr>
                        <a:t>60</a:t>
                      </a:r>
                      <a:endParaRPr sz="800" dirty="0">
                        <a:latin typeface="Calibri"/>
                        <a:cs typeface="Calibri"/>
                      </a:endParaRPr>
                    </a:p>
                    <a:p>
                      <a:pPr marL="1969770">
                        <a:lnSpc>
                          <a:spcPct val="100000"/>
                        </a:lnSpc>
                        <a:spcBef>
                          <a:spcPts val="250"/>
                        </a:spcBef>
                        <a:tabLst>
                          <a:tab pos="2918460" algn="l"/>
                        </a:tabLst>
                      </a:pPr>
                      <a:r>
                        <a:rPr sz="1300" spc="7" baseline="3968" dirty="0">
                          <a:latin typeface="Tw Cen MT"/>
                          <a:cs typeface="Tw Cen MT"/>
                        </a:rPr>
                        <a:t>$14.20   </a:t>
                      </a:r>
                      <a:r>
                        <a:rPr sz="1300" spc="112" baseline="3968" dirty="0">
                          <a:latin typeface="Tw Cen MT"/>
                          <a:cs typeface="Tw Cen MT"/>
                        </a:rPr>
                        <a:t> </a:t>
                      </a:r>
                      <a:r>
                        <a:rPr sz="1300" b="1" spc="7" baseline="3968" dirty="0">
                          <a:latin typeface="Tw Cen MT"/>
                          <a:cs typeface="Tw Cen MT"/>
                        </a:rPr>
                        <a:t>$26.00 </a:t>
                      </a:r>
                      <a:r>
                        <a:rPr sz="1300" b="1" baseline="3968" dirty="0">
                          <a:latin typeface="Tw Cen MT"/>
                          <a:cs typeface="Tw Cen MT"/>
                        </a:rPr>
                        <a:t>	</a:t>
                      </a:r>
                      <a:r>
                        <a:rPr sz="1300" b="1" spc="-7" baseline="3968" dirty="0">
                          <a:latin typeface="Tw Cen MT"/>
                          <a:cs typeface="Tw Cen MT"/>
                        </a:rPr>
                        <a:t>        </a:t>
                      </a:r>
                      <a:r>
                        <a:rPr sz="1300" b="1" spc="60" baseline="3968" dirty="0">
                          <a:latin typeface="Tw Cen MT"/>
                          <a:cs typeface="Tw Cen MT"/>
                        </a:rPr>
                        <a:t> </a:t>
                      </a:r>
                      <a:r>
                        <a:rPr sz="900" b="1" spc="-5" dirty="0">
                          <a:latin typeface="Calibri"/>
                          <a:cs typeface="Calibri"/>
                        </a:rPr>
                        <a:t>100</a:t>
                      </a:r>
                      <a:endParaRPr sz="900" dirty="0">
                        <a:latin typeface="Calibri"/>
                        <a:cs typeface="Calibri"/>
                      </a:endParaRPr>
                    </a:p>
                    <a:p>
                      <a:pPr>
                        <a:lnSpc>
                          <a:spcPct val="100000"/>
                        </a:lnSpc>
                        <a:spcBef>
                          <a:spcPts val="45"/>
                        </a:spcBef>
                      </a:pPr>
                      <a:endParaRPr sz="1100" dirty="0">
                        <a:latin typeface="Times New Roman"/>
                        <a:cs typeface="Times New Roman"/>
                      </a:endParaRPr>
                    </a:p>
                    <a:p>
                      <a:pPr marL="1968500">
                        <a:lnSpc>
                          <a:spcPct val="100000"/>
                        </a:lnSpc>
                      </a:pPr>
                      <a:r>
                        <a:rPr sz="900" b="1" spc="10" dirty="0">
                          <a:latin typeface="Tw Cen MT"/>
                          <a:cs typeface="Tw Cen MT"/>
                        </a:rPr>
                        <a:t>$27.90</a:t>
                      </a:r>
                      <a:r>
                        <a:rPr sz="900" b="1" spc="160" dirty="0">
                          <a:latin typeface="Tw Cen MT"/>
                          <a:cs typeface="Tw Cen MT"/>
                        </a:rPr>
                        <a:t> </a:t>
                      </a:r>
                      <a:r>
                        <a:rPr sz="900" dirty="0">
                          <a:latin typeface="Tw Cen MT"/>
                          <a:cs typeface="Tw Cen MT"/>
                        </a:rPr>
                        <a:t>$39.90</a:t>
                      </a:r>
                    </a:p>
                  </a:txBody>
                  <a:tcPr marL="0" marR="0" marT="797"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900" dirty="0">
                        <a:latin typeface="Times New Roman"/>
                        <a:cs typeface="Times New Roman"/>
                      </a:endParaRPr>
                    </a:p>
                  </a:txBody>
                  <a:tcPr marL="0" marR="0" marT="0" marB="0"/>
                </a:tc>
                <a:tc>
                  <a:txBody>
                    <a:bodyPr/>
                    <a:lstStyle/>
                    <a:p>
                      <a:pPr>
                        <a:lnSpc>
                          <a:spcPct val="100000"/>
                        </a:lnSpc>
                      </a:pPr>
                      <a:endParaRPr sz="900" dirty="0">
                        <a:latin typeface="Times New Roman"/>
                        <a:cs typeface="Times New Roman"/>
                      </a:endParaRPr>
                    </a:p>
                  </a:txBody>
                  <a:tcPr marL="0" marR="0" marT="0" marB="0"/>
                </a:tc>
                <a:tc>
                  <a:txBody>
                    <a:bodyPr/>
                    <a:lstStyle/>
                    <a:p>
                      <a:pPr marR="21590">
                        <a:lnSpc>
                          <a:spcPct val="100000"/>
                        </a:lnSpc>
                      </a:pPr>
                      <a:endParaRPr sz="900" dirty="0">
                        <a:latin typeface="Times New Roman"/>
                        <a:cs typeface="Times New Roman"/>
                      </a:endParaRPr>
                    </a:p>
                    <a:p>
                      <a:pPr marR="21590">
                        <a:lnSpc>
                          <a:spcPct val="100000"/>
                        </a:lnSpc>
                      </a:pPr>
                      <a:endParaRPr sz="900" dirty="0">
                        <a:latin typeface="Times New Roman"/>
                        <a:cs typeface="Times New Roman"/>
                      </a:endParaRPr>
                    </a:p>
                    <a:p>
                      <a:pPr marR="21590">
                        <a:lnSpc>
                          <a:spcPct val="100000"/>
                        </a:lnSpc>
                      </a:pPr>
                      <a:endParaRPr sz="900" dirty="0">
                        <a:latin typeface="Times New Roman"/>
                        <a:cs typeface="Times New Roman"/>
                      </a:endParaRPr>
                    </a:p>
                    <a:p>
                      <a:pPr marR="21590">
                        <a:lnSpc>
                          <a:spcPct val="100000"/>
                        </a:lnSpc>
                      </a:pPr>
                      <a:endParaRPr sz="900" dirty="0">
                        <a:latin typeface="Times New Roman"/>
                        <a:cs typeface="Times New Roman"/>
                      </a:endParaRPr>
                    </a:p>
                    <a:p>
                      <a:pPr marR="21590">
                        <a:lnSpc>
                          <a:spcPct val="100000"/>
                        </a:lnSpc>
                      </a:pPr>
                      <a:endParaRPr sz="900" dirty="0">
                        <a:latin typeface="Times New Roman"/>
                        <a:cs typeface="Times New Roman"/>
                      </a:endParaRPr>
                    </a:p>
                    <a:p>
                      <a:pPr marR="21590">
                        <a:lnSpc>
                          <a:spcPct val="100000"/>
                        </a:lnSpc>
                      </a:pPr>
                      <a:endParaRPr sz="900" dirty="0">
                        <a:latin typeface="Times New Roman"/>
                        <a:cs typeface="Times New Roman"/>
                      </a:endParaRPr>
                    </a:p>
                    <a:p>
                      <a:pPr marR="21590">
                        <a:lnSpc>
                          <a:spcPct val="100000"/>
                        </a:lnSpc>
                      </a:pPr>
                      <a:endParaRPr sz="900" dirty="0">
                        <a:latin typeface="Times New Roman"/>
                        <a:cs typeface="Times New Roman"/>
                      </a:endParaRPr>
                    </a:p>
                    <a:p>
                      <a:pPr marR="21590">
                        <a:lnSpc>
                          <a:spcPct val="100000"/>
                        </a:lnSpc>
                        <a:spcBef>
                          <a:spcPts val="10"/>
                        </a:spcBef>
                      </a:pPr>
                      <a:endParaRPr sz="1200" dirty="0">
                        <a:latin typeface="Times New Roman"/>
                        <a:cs typeface="Times New Roman"/>
                      </a:endParaRPr>
                    </a:p>
                    <a:p>
                      <a:pPr marR="12065" algn="r">
                        <a:lnSpc>
                          <a:spcPct val="100000"/>
                        </a:lnSpc>
                        <a:spcBef>
                          <a:spcPts val="5"/>
                        </a:spcBef>
                      </a:pPr>
                      <a:r>
                        <a:rPr sz="900" b="1" dirty="0">
                          <a:latin typeface="Calibri"/>
                          <a:cs typeface="Calibri"/>
                        </a:rPr>
                        <a:t>,</a:t>
                      </a:r>
                      <a:endParaRPr sz="900" dirty="0">
                        <a:latin typeface="Calibri"/>
                        <a:cs typeface="Calibri"/>
                      </a:endParaRPr>
                    </a:p>
                    <a:p>
                      <a:pPr marR="21590">
                        <a:lnSpc>
                          <a:spcPct val="100000"/>
                        </a:lnSpc>
                        <a:spcBef>
                          <a:spcPts val="45"/>
                        </a:spcBef>
                      </a:pPr>
                      <a:endParaRPr sz="1100" dirty="0">
                        <a:latin typeface="Times New Roman"/>
                        <a:cs typeface="Times New Roman"/>
                      </a:endParaRPr>
                    </a:p>
                    <a:p>
                      <a:pPr marR="12065" algn="r">
                        <a:lnSpc>
                          <a:spcPct val="100000"/>
                        </a:lnSpc>
                      </a:pPr>
                      <a:r>
                        <a:rPr sz="900" b="1" dirty="0">
                          <a:latin typeface="Calibri"/>
                          <a:cs typeface="Calibri"/>
                        </a:rPr>
                        <a:t>,</a:t>
                      </a:r>
                      <a:endParaRPr sz="900" dirty="0">
                        <a:latin typeface="Calibri"/>
                        <a:cs typeface="Calibri"/>
                      </a:endParaRPr>
                    </a:p>
                  </a:txBody>
                  <a:tcPr marL="0" marR="0" marT="0" marB="0"/>
                </a:tc>
                <a:tc>
                  <a:txBody>
                    <a:bodyPr/>
                    <a:lstStyle/>
                    <a:p>
                      <a:pPr>
                        <a:lnSpc>
                          <a:spcPct val="100000"/>
                        </a:lnSpc>
                      </a:pPr>
                      <a:endParaRPr sz="900" dirty="0">
                        <a:latin typeface="Times New Roman"/>
                        <a:cs typeface="Times New Roman"/>
                      </a:endParaRPr>
                    </a:p>
                    <a:p>
                      <a:pPr>
                        <a:lnSpc>
                          <a:spcPct val="100000"/>
                        </a:lnSpc>
                      </a:pPr>
                      <a:endParaRPr sz="900" dirty="0">
                        <a:latin typeface="Times New Roman"/>
                        <a:cs typeface="Times New Roman"/>
                      </a:endParaRPr>
                    </a:p>
                    <a:p>
                      <a:pPr>
                        <a:lnSpc>
                          <a:spcPct val="100000"/>
                        </a:lnSpc>
                      </a:pPr>
                      <a:endParaRPr sz="900" dirty="0">
                        <a:latin typeface="Times New Roman"/>
                        <a:cs typeface="Times New Roman"/>
                      </a:endParaRPr>
                    </a:p>
                    <a:p>
                      <a:pPr>
                        <a:lnSpc>
                          <a:spcPct val="100000"/>
                        </a:lnSpc>
                      </a:pPr>
                      <a:endParaRPr sz="900" dirty="0">
                        <a:latin typeface="Times New Roman"/>
                        <a:cs typeface="Times New Roman"/>
                      </a:endParaRPr>
                    </a:p>
                    <a:p>
                      <a:pPr>
                        <a:lnSpc>
                          <a:spcPct val="100000"/>
                        </a:lnSpc>
                      </a:pPr>
                      <a:endParaRPr sz="900" dirty="0">
                        <a:latin typeface="Times New Roman"/>
                        <a:cs typeface="Times New Roman"/>
                      </a:endParaRPr>
                    </a:p>
                    <a:p>
                      <a:pPr>
                        <a:lnSpc>
                          <a:spcPct val="100000"/>
                        </a:lnSpc>
                        <a:spcBef>
                          <a:spcPts val="30"/>
                        </a:spcBef>
                      </a:pPr>
                      <a:endParaRPr sz="700" dirty="0">
                        <a:latin typeface="Times New Roman"/>
                        <a:cs typeface="Times New Roman"/>
                      </a:endParaRPr>
                    </a:p>
                    <a:p>
                      <a:pPr marL="71755">
                        <a:lnSpc>
                          <a:spcPct val="100000"/>
                        </a:lnSpc>
                      </a:pPr>
                      <a:r>
                        <a:rPr sz="900" b="1" spc="-5" dirty="0">
                          <a:latin typeface="Calibri"/>
                          <a:cs typeface="Calibri"/>
                        </a:rPr>
                        <a:t>2,05</a:t>
                      </a:r>
                      <a:endParaRPr sz="900" dirty="0">
                        <a:latin typeface="Calibri"/>
                        <a:cs typeface="Calibri"/>
                      </a:endParaRPr>
                    </a:p>
                    <a:p>
                      <a:pPr>
                        <a:lnSpc>
                          <a:spcPct val="100000"/>
                        </a:lnSpc>
                      </a:pPr>
                      <a:endParaRPr sz="900" dirty="0">
                        <a:latin typeface="Times New Roman"/>
                        <a:cs typeface="Times New Roman"/>
                      </a:endParaRPr>
                    </a:p>
                    <a:p>
                      <a:pPr marL="2540">
                        <a:lnSpc>
                          <a:spcPct val="100000"/>
                        </a:lnSpc>
                        <a:spcBef>
                          <a:spcPts val="409"/>
                        </a:spcBef>
                      </a:pPr>
                      <a:r>
                        <a:rPr sz="900" b="1" spc="-5" dirty="0">
                          <a:latin typeface="Calibri"/>
                          <a:cs typeface="Calibri"/>
                        </a:rPr>
                        <a:t>400</a:t>
                      </a:r>
                      <a:endParaRPr sz="900" dirty="0">
                        <a:latin typeface="Calibri"/>
                        <a:cs typeface="Calibri"/>
                      </a:endParaRPr>
                    </a:p>
                    <a:p>
                      <a:pPr>
                        <a:lnSpc>
                          <a:spcPct val="100000"/>
                        </a:lnSpc>
                        <a:spcBef>
                          <a:spcPts val="45"/>
                        </a:spcBef>
                      </a:pPr>
                      <a:endParaRPr sz="1100" dirty="0">
                        <a:latin typeface="Times New Roman"/>
                        <a:cs typeface="Times New Roman"/>
                      </a:endParaRPr>
                    </a:p>
                    <a:p>
                      <a:pPr marL="2540">
                        <a:lnSpc>
                          <a:spcPct val="100000"/>
                        </a:lnSpc>
                      </a:pPr>
                      <a:r>
                        <a:rPr sz="900" b="1" spc="-5" dirty="0">
                          <a:latin typeface="Calibri"/>
                          <a:cs typeface="Calibri"/>
                        </a:rPr>
                        <a:t>349</a:t>
                      </a:r>
                      <a:endParaRPr sz="900" dirty="0">
                        <a:latin typeface="Calibri"/>
                        <a:cs typeface="Calibri"/>
                      </a:endParaRPr>
                    </a:p>
                    <a:p>
                      <a:pPr>
                        <a:lnSpc>
                          <a:spcPct val="100000"/>
                        </a:lnSpc>
                      </a:pPr>
                      <a:endParaRPr sz="900" dirty="0">
                        <a:latin typeface="Times New Roman"/>
                        <a:cs typeface="Times New Roman"/>
                      </a:endParaRPr>
                    </a:p>
                    <a:p>
                      <a:pPr>
                        <a:lnSpc>
                          <a:spcPct val="100000"/>
                        </a:lnSpc>
                      </a:pPr>
                      <a:endParaRPr sz="900" dirty="0">
                        <a:latin typeface="Times New Roman"/>
                        <a:cs typeface="Times New Roman"/>
                      </a:endParaRPr>
                    </a:p>
                    <a:p>
                      <a:pPr>
                        <a:lnSpc>
                          <a:spcPct val="100000"/>
                        </a:lnSpc>
                      </a:pPr>
                      <a:endParaRPr sz="900" dirty="0">
                        <a:latin typeface="Times New Roman"/>
                        <a:cs typeface="Times New Roman"/>
                      </a:endParaRPr>
                    </a:p>
                    <a:p>
                      <a:pPr marL="88900">
                        <a:lnSpc>
                          <a:spcPct val="100000"/>
                        </a:lnSpc>
                        <a:spcBef>
                          <a:spcPts val="590"/>
                        </a:spcBef>
                      </a:pPr>
                      <a:r>
                        <a:rPr sz="900" b="1" dirty="0">
                          <a:latin typeface="Calibri"/>
                          <a:cs typeface="Calibri"/>
                        </a:rPr>
                        <a:t>2,27</a:t>
                      </a:r>
                      <a:endParaRPr sz="900" dirty="0">
                        <a:latin typeface="Calibri"/>
                        <a:cs typeface="Calibri"/>
                      </a:endParaRPr>
                    </a:p>
                  </a:txBody>
                  <a:tcPr marL="0" marR="0" marT="0" marB="0"/>
                </a:tc>
                <a:tc>
                  <a:txBody>
                    <a:bodyPr/>
                    <a:lstStyle/>
                    <a:p>
                      <a:pPr>
                        <a:lnSpc>
                          <a:spcPct val="100000"/>
                        </a:lnSpc>
                      </a:pPr>
                      <a:endParaRPr sz="900" dirty="0">
                        <a:latin typeface="Times New Roman"/>
                        <a:cs typeface="Times New Roman"/>
                      </a:endParaRPr>
                    </a:p>
                    <a:p>
                      <a:pPr>
                        <a:lnSpc>
                          <a:spcPct val="100000"/>
                        </a:lnSpc>
                      </a:pPr>
                      <a:endParaRPr sz="900" dirty="0">
                        <a:latin typeface="Times New Roman"/>
                        <a:cs typeface="Times New Roman"/>
                      </a:endParaRPr>
                    </a:p>
                    <a:p>
                      <a:pPr>
                        <a:lnSpc>
                          <a:spcPct val="100000"/>
                        </a:lnSpc>
                      </a:pPr>
                      <a:endParaRPr sz="900" dirty="0">
                        <a:latin typeface="Times New Roman"/>
                        <a:cs typeface="Times New Roman"/>
                      </a:endParaRPr>
                    </a:p>
                    <a:p>
                      <a:pPr>
                        <a:lnSpc>
                          <a:spcPct val="100000"/>
                        </a:lnSpc>
                      </a:pPr>
                      <a:endParaRPr sz="900" dirty="0">
                        <a:latin typeface="Times New Roman"/>
                        <a:cs typeface="Times New Roman"/>
                      </a:endParaRPr>
                    </a:p>
                    <a:p>
                      <a:pPr>
                        <a:lnSpc>
                          <a:spcPct val="100000"/>
                        </a:lnSpc>
                      </a:pPr>
                      <a:endParaRPr sz="900" dirty="0">
                        <a:latin typeface="Times New Roman"/>
                        <a:cs typeface="Times New Roman"/>
                      </a:endParaRPr>
                    </a:p>
                    <a:p>
                      <a:pPr>
                        <a:lnSpc>
                          <a:spcPct val="100000"/>
                        </a:lnSpc>
                        <a:spcBef>
                          <a:spcPts val="30"/>
                        </a:spcBef>
                      </a:pPr>
                      <a:endParaRPr sz="700" dirty="0">
                        <a:latin typeface="Times New Roman"/>
                        <a:cs typeface="Times New Roman"/>
                      </a:endParaRPr>
                    </a:p>
                    <a:p>
                      <a:pPr>
                        <a:lnSpc>
                          <a:spcPct val="100000"/>
                        </a:lnSpc>
                      </a:pPr>
                      <a:r>
                        <a:rPr sz="900" b="1" dirty="0">
                          <a:latin typeface="Calibri"/>
                          <a:cs typeface="Calibri"/>
                        </a:rPr>
                        <a:t>2</a:t>
                      </a:r>
                      <a:endParaRPr sz="900" dirty="0">
                        <a:latin typeface="Calibri"/>
                        <a:cs typeface="Calibri"/>
                      </a:endParaRPr>
                    </a:p>
                    <a:p>
                      <a:pPr>
                        <a:lnSpc>
                          <a:spcPct val="100000"/>
                        </a:lnSpc>
                      </a:pPr>
                      <a:endParaRPr sz="900" dirty="0">
                        <a:latin typeface="Times New Roman"/>
                        <a:cs typeface="Times New Roman"/>
                      </a:endParaRPr>
                    </a:p>
                    <a:p>
                      <a:pPr>
                        <a:lnSpc>
                          <a:spcPct val="100000"/>
                        </a:lnSpc>
                      </a:pPr>
                      <a:endParaRPr sz="900" dirty="0">
                        <a:latin typeface="Times New Roman"/>
                        <a:cs typeface="Times New Roman"/>
                      </a:endParaRPr>
                    </a:p>
                    <a:p>
                      <a:pPr>
                        <a:lnSpc>
                          <a:spcPct val="100000"/>
                        </a:lnSpc>
                      </a:pPr>
                      <a:endParaRPr sz="900" dirty="0">
                        <a:latin typeface="Times New Roman"/>
                        <a:cs typeface="Times New Roman"/>
                      </a:endParaRPr>
                    </a:p>
                    <a:p>
                      <a:pPr>
                        <a:lnSpc>
                          <a:spcPct val="100000"/>
                        </a:lnSpc>
                      </a:pPr>
                      <a:endParaRPr sz="900" dirty="0">
                        <a:latin typeface="Times New Roman"/>
                        <a:cs typeface="Times New Roman"/>
                      </a:endParaRPr>
                    </a:p>
                    <a:p>
                      <a:pPr>
                        <a:lnSpc>
                          <a:spcPct val="100000"/>
                        </a:lnSpc>
                      </a:pPr>
                      <a:endParaRPr sz="900" dirty="0">
                        <a:latin typeface="Times New Roman"/>
                        <a:cs typeface="Times New Roman"/>
                      </a:endParaRPr>
                    </a:p>
                    <a:p>
                      <a:pPr>
                        <a:lnSpc>
                          <a:spcPct val="100000"/>
                        </a:lnSpc>
                      </a:pPr>
                      <a:endParaRPr sz="900" dirty="0">
                        <a:latin typeface="Times New Roman"/>
                        <a:cs typeface="Times New Roman"/>
                      </a:endParaRPr>
                    </a:p>
                    <a:p>
                      <a:pPr>
                        <a:lnSpc>
                          <a:spcPct val="100000"/>
                        </a:lnSpc>
                      </a:pPr>
                      <a:endParaRPr sz="900" dirty="0">
                        <a:latin typeface="Times New Roman"/>
                        <a:cs typeface="Times New Roman"/>
                      </a:endParaRPr>
                    </a:p>
                    <a:p>
                      <a:pPr>
                        <a:lnSpc>
                          <a:spcPct val="100000"/>
                        </a:lnSpc>
                      </a:pPr>
                      <a:endParaRPr sz="900" dirty="0">
                        <a:latin typeface="Times New Roman"/>
                        <a:cs typeface="Times New Roman"/>
                      </a:endParaRPr>
                    </a:p>
                    <a:p>
                      <a:pPr>
                        <a:lnSpc>
                          <a:spcPct val="100000"/>
                        </a:lnSpc>
                        <a:spcBef>
                          <a:spcPts val="540"/>
                        </a:spcBef>
                      </a:pPr>
                      <a:r>
                        <a:rPr sz="900" b="1" dirty="0">
                          <a:latin typeface="Calibri"/>
                          <a:cs typeface="Calibri"/>
                        </a:rPr>
                        <a:t>3</a:t>
                      </a:r>
                      <a:endParaRPr sz="900" dirty="0">
                        <a:latin typeface="Calibri"/>
                        <a:cs typeface="Calibri"/>
                      </a:endParaRPr>
                    </a:p>
                  </a:txBody>
                  <a:tcPr marL="0" marR="0" marT="0" marB="0">
                    <a:lnR w="6350">
                      <a:solidFill>
                        <a:srgbClr val="FFFFFF"/>
                      </a:solidFill>
                      <a:prstDash val="solid"/>
                    </a:lnR>
                  </a:tcPr>
                </a:tc>
                <a:tc>
                  <a:txBody>
                    <a:bodyPr/>
                    <a:lstStyle/>
                    <a:p>
                      <a:pPr marR="12065">
                        <a:lnSpc>
                          <a:spcPct val="100000"/>
                        </a:lnSpc>
                      </a:pPr>
                      <a:endParaRPr sz="900" dirty="0">
                        <a:latin typeface="Times New Roman"/>
                        <a:cs typeface="Times New Roman"/>
                      </a:endParaRPr>
                    </a:p>
                    <a:p>
                      <a:pPr marR="12065">
                        <a:lnSpc>
                          <a:spcPct val="100000"/>
                        </a:lnSpc>
                      </a:pPr>
                      <a:endParaRPr sz="900" dirty="0">
                        <a:latin typeface="Times New Roman"/>
                        <a:cs typeface="Times New Roman"/>
                      </a:endParaRPr>
                    </a:p>
                    <a:p>
                      <a:pPr marR="12065">
                        <a:lnSpc>
                          <a:spcPct val="100000"/>
                        </a:lnSpc>
                      </a:pPr>
                      <a:endParaRPr sz="900" dirty="0">
                        <a:latin typeface="Times New Roman"/>
                        <a:cs typeface="Times New Roman"/>
                      </a:endParaRPr>
                    </a:p>
                    <a:p>
                      <a:pPr marR="12065">
                        <a:lnSpc>
                          <a:spcPct val="100000"/>
                        </a:lnSpc>
                      </a:pPr>
                      <a:endParaRPr sz="900" dirty="0">
                        <a:latin typeface="Times New Roman"/>
                        <a:cs typeface="Times New Roman"/>
                      </a:endParaRPr>
                    </a:p>
                    <a:p>
                      <a:pPr marR="12065">
                        <a:lnSpc>
                          <a:spcPct val="100000"/>
                        </a:lnSpc>
                      </a:pPr>
                      <a:endParaRPr sz="900" dirty="0">
                        <a:latin typeface="Times New Roman"/>
                        <a:cs typeface="Times New Roman"/>
                      </a:endParaRPr>
                    </a:p>
                    <a:p>
                      <a:pPr marR="12065">
                        <a:lnSpc>
                          <a:spcPct val="100000"/>
                        </a:lnSpc>
                      </a:pPr>
                      <a:endParaRPr sz="900" dirty="0">
                        <a:latin typeface="Times New Roman"/>
                        <a:cs typeface="Times New Roman"/>
                      </a:endParaRPr>
                    </a:p>
                    <a:p>
                      <a:pPr marR="12065">
                        <a:lnSpc>
                          <a:spcPct val="100000"/>
                        </a:lnSpc>
                      </a:pPr>
                      <a:endParaRPr sz="900" dirty="0">
                        <a:latin typeface="Times New Roman"/>
                        <a:cs typeface="Times New Roman"/>
                      </a:endParaRPr>
                    </a:p>
                    <a:p>
                      <a:pPr marR="12065">
                        <a:lnSpc>
                          <a:spcPct val="100000"/>
                        </a:lnSpc>
                      </a:pPr>
                      <a:endParaRPr sz="900" dirty="0">
                        <a:latin typeface="Times New Roman"/>
                        <a:cs typeface="Times New Roman"/>
                      </a:endParaRPr>
                    </a:p>
                    <a:p>
                      <a:pPr marR="12065">
                        <a:lnSpc>
                          <a:spcPct val="100000"/>
                        </a:lnSpc>
                      </a:pPr>
                      <a:endParaRPr sz="900" dirty="0">
                        <a:latin typeface="Times New Roman"/>
                        <a:cs typeface="Times New Roman"/>
                      </a:endParaRPr>
                    </a:p>
                    <a:p>
                      <a:pPr marR="12065">
                        <a:lnSpc>
                          <a:spcPct val="100000"/>
                        </a:lnSpc>
                      </a:pPr>
                      <a:endParaRPr sz="900" dirty="0">
                        <a:latin typeface="Times New Roman"/>
                        <a:cs typeface="Times New Roman"/>
                      </a:endParaRPr>
                    </a:p>
                    <a:p>
                      <a:pPr marR="12065">
                        <a:lnSpc>
                          <a:spcPct val="100000"/>
                        </a:lnSpc>
                      </a:pPr>
                      <a:endParaRPr sz="900" dirty="0">
                        <a:latin typeface="Times New Roman"/>
                        <a:cs typeface="Times New Roman"/>
                      </a:endParaRPr>
                    </a:p>
                    <a:p>
                      <a:pPr marR="12065">
                        <a:lnSpc>
                          <a:spcPct val="100000"/>
                        </a:lnSpc>
                      </a:pPr>
                      <a:endParaRPr sz="900" dirty="0">
                        <a:latin typeface="Times New Roman"/>
                        <a:cs typeface="Times New Roman"/>
                      </a:endParaRPr>
                    </a:p>
                    <a:p>
                      <a:pPr marR="12065">
                        <a:lnSpc>
                          <a:spcPct val="100000"/>
                        </a:lnSpc>
                      </a:pPr>
                      <a:endParaRPr sz="900" dirty="0">
                        <a:latin typeface="Times New Roman"/>
                        <a:cs typeface="Times New Roman"/>
                      </a:endParaRPr>
                    </a:p>
                    <a:p>
                      <a:pPr marR="12065">
                        <a:lnSpc>
                          <a:spcPct val="100000"/>
                        </a:lnSpc>
                      </a:pPr>
                      <a:endParaRPr sz="900" dirty="0">
                        <a:latin typeface="Times New Roman"/>
                        <a:cs typeface="Times New Roman"/>
                      </a:endParaRPr>
                    </a:p>
                    <a:p>
                      <a:pPr marR="12065">
                        <a:lnSpc>
                          <a:spcPct val="100000"/>
                        </a:lnSpc>
                      </a:pPr>
                      <a:endParaRPr sz="900" dirty="0">
                        <a:latin typeface="Times New Roman"/>
                        <a:cs typeface="Times New Roman"/>
                      </a:endParaRPr>
                    </a:p>
                    <a:p>
                      <a:pPr marR="12065">
                        <a:lnSpc>
                          <a:spcPct val="100000"/>
                        </a:lnSpc>
                      </a:pPr>
                      <a:endParaRPr sz="900" dirty="0">
                        <a:latin typeface="Times New Roman"/>
                        <a:cs typeface="Times New Roman"/>
                      </a:endParaRPr>
                    </a:p>
                    <a:p>
                      <a:pPr marR="12065">
                        <a:lnSpc>
                          <a:spcPct val="100000"/>
                        </a:lnSpc>
                      </a:pPr>
                      <a:endParaRPr sz="900" dirty="0">
                        <a:latin typeface="Times New Roman"/>
                        <a:cs typeface="Times New Roman"/>
                      </a:endParaRPr>
                    </a:p>
                    <a:p>
                      <a:pPr marR="12065">
                        <a:lnSpc>
                          <a:spcPct val="100000"/>
                        </a:lnSpc>
                      </a:pPr>
                      <a:endParaRPr sz="900" dirty="0">
                        <a:latin typeface="Times New Roman"/>
                        <a:cs typeface="Times New Roman"/>
                      </a:endParaRPr>
                    </a:p>
                    <a:p>
                      <a:pPr marR="12065">
                        <a:lnSpc>
                          <a:spcPct val="100000"/>
                        </a:lnSpc>
                      </a:pPr>
                      <a:endParaRPr sz="900" dirty="0">
                        <a:latin typeface="Times New Roman"/>
                        <a:cs typeface="Times New Roman"/>
                      </a:endParaRPr>
                    </a:p>
                    <a:p>
                      <a:pPr marR="12065">
                        <a:lnSpc>
                          <a:spcPct val="100000"/>
                        </a:lnSpc>
                      </a:pPr>
                      <a:endParaRPr sz="900" dirty="0">
                        <a:latin typeface="Times New Roman"/>
                        <a:cs typeface="Times New Roman"/>
                      </a:endParaRPr>
                    </a:p>
                    <a:p>
                      <a:pPr marR="12065">
                        <a:lnSpc>
                          <a:spcPct val="100000"/>
                        </a:lnSpc>
                      </a:pPr>
                      <a:endParaRPr sz="900" dirty="0">
                        <a:latin typeface="Times New Roman"/>
                        <a:cs typeface="Times New Roman"/>
                      </a:endParaRPr>
                    </a:p>
                    <a:p>
                      <a:pPr marR="12065">
                        <a:lnSpc>
                          <a:spcPct val="100000"/>
                        </a:lnSpc>
                      </a:pPr>
                      <a:endParaRPr sz="900" dirty="0">
                        <a:latin typeface="Times New Roman"/>
                        <a:cs typeface="Times New Roman"/>
                      </a:endParaRPr>
                    </a:p>
                    <a:p>
                      <a:pPr marR="12065">
                        <a:lnSpc>
                          <a:spcPct val="100000"/>
                        </a:lnSpc>
                      </a:pPr>
                      <a:endParaRPr sz="900" dirty="0">
                        <a:latin typeface="Times New Roman"/>
                        <a:cs typeface="Times New Roman"/>
                      </a:endParaRPr>
                    </a:p>
                    <a:p>
                      <a:pPr marR="12065">
                        <a:lnSpc>
                          <a:spcPct val="100000"/>
                        </a:lnSpc>
                      </a:pPr>
                      <a:endParaRPr sz="900" dirty="0">
                        <a:latin typeface="Times New Roman"/>
                        <a:cs typeface="Times New Roman"/>
                      </a:endParaRPr>
                    </a:p>
                    <a:p>
                      <a:pPr marR="12065">
                        <a:lnSpc>
                          <a:spcPct val="100000"/>
                        </a:lnSpc>
                        <a:spcBef>
                          <a:spcPts val="15"/>
                        </a:spcBef>
                      </a:pPr>
                      <a:endParaRPr sz="900" dirty="0">
                        <a:latin typeface="Times New Roman"/>
                        <a:cs typeface="Times New Roman"/>
                      </a:endParaRPr>
                    </a:p>
                    <a:p>
                      <a:pPr marL="38100">
                        <a:lnSpc>
                          <a:spcPct val="100000"/>
                        </a:lnSpc>
                      </a:pPr>
                      <a:r>
                        <a:rPr sz="900" b="1" dirty="0">
                          <a:latin typeface="Calibri"/>
                          <a:cs typeface="Calibri"/>
                        </a:rPr>
                        <a:t>3,55</a:t>
                      </a:r>
                      <a:endParaRPr sz="900" dirty="0">
                        <a:latin typeface="Calibri"/>
                        <a:cs typeface="Calibri"/>
                      </a:endParaRPr>
                    </a:p>
                  </a:txBody>
                  <a:tcPr marL="0" marR="0" marT="0" marB="0">
                    <a:lnL w="6350">
                      <a:solidFill>
                        <a:srgbClr val="FFFFFF"/>
                      </a:solidFill>
                      <a:prstDash val="solid"/>
                    </a:lnL>
                  </a:tcPr>
                </a:tc>
                <a:tc>
                  <a:txBody>
                    <a:bodyPr/>
                    <a:lstStyle/>
                    <a:p>
                      <a:pPr marR="12065">
                        <a:lnSpc>
                          <a:spcPct val="100000"/>
                        </a:lnSpc>
                        <a:spcBef>
                          <a:spcPts val="40"/>
                        </a:spcBef>
                      </a:pPr>
                      <a:endParaRPr sz="900" dirty="0">
                        <a:latin typeface="Times New Roman"/>
                        <a:cs typeface="Times New Roman"/>
                      </a:endParaRPr>
                    </a:p>
                    <a:p>
                      <a:pPr marL="55244">
                        <a:lnSpc>
                          <a:spcPct val="100000"/>
                        </a:lnSpc>
                      </a:pPr>
                      <a:r>
                        <a:rPr sz="900" b="1" dirty="0">
                          <a:latin typeface="Calibri"/>
                          <a:cs typeface="Calibri"/>
                        </a:rPr>
                        <a:t>5,0</a:t>
                      </a:r>
                      <a:endParaRPr sz="900" dirty="0">
                        <a:latin typeface="Calibri"/>
                        <a:cs typeface="Calibri"/>
                      </a:endParaRPr>
                    </a:p>
                    <a:p>
                      <a:pPr marR="12065">
                        <a:lnSpc>
                          <a:spcPct val="100000"/>
                        </a:lnSpc>
                      </a:pPr>
                      <a:endParaRPr sz="900" dirty="0">
                        <a:latin typeface="Times New Roman"/>
                        <a:cs typeface="Times New Roman"/>
                      </a:endParaRPr>
                    </a:p>
                    <a:p>
                      <a:pPr marR="12065">
                        <a:lnSpc>
                          <a:spcPct val="100000"/>
                        </a:lnSpc>
                      </a:pPr>
                      <a:endParaRPr sz="900" dirty="0">
                        <a:latin typeface="Times New Roman"/>
                        <a:cs typeface="Times New Roman"/>
                      </a:endParaRPr>
                    </a:p>
                    <a:p>
                      <a:pPr marR="12065">
                        <a:lnSpc>
                          <a:spcPct val="100000"/>
                        </a:lnSpc>
                      </a:pPr>
                      <a:endParaRPr sz="900" dirty="0">
                        <a:latin typeface="Times New Roman"/>
                        <a:cs typeface="Times New Roman"/>
                      </a:endParaRPr>
                    </a:p>
                    <a:p>
                      <a:pPr marR="12065">
                        <a:lnSpc>
                          <a:spcPct val="100000"/>
                        </a:lnSpc>
                      </a:pPr>
                      <a:endParaRPr sz="900" dirty="0">
                        <a:latin typeface="Times New Roman"/>
                        <a:cs typeface="Times New Roman"/>
                      </a:endParaRPr>
                    </a:p>
                    <a:p>
                      <a:pPr marR="12065">
                        <a:lnSpc>
                          <a:spcPct val="100000"/>
                        </a:lnSpc>
                      </a:pPr>
                      <a:endParaRPr sz="900" dirty="0">
                        <a:latin typeface="Times New Roman"/>
                        <a:cs typeface="Times New Roman"/>
                      </a:endParaRPr>
                    </a:p>
                    <a:p>
                      <a:pPr marR="12065">
                        <a:lnSpc>
                          <a:spcPct val="100000"/>
                        </a:lnSpc>
                      </a:pPr>
                      <a:endParaRPr sz="900" dirty="0">
                        <a:latin typeface="Times New Roman"/>
                        <a:cs typeface="Times New Roman"/>
                      </a:endParaRPr>
                    </a:p>
                    <a:p>
                      <a:pPr marR="12065">
                        <a:lnSpc>
                          <a:spcPct val="100000"/>
                        </a:lnSpc>
                      </a:pPr>
                      <a:endParaRPr sz="900" dirty="0">
                        <a:latin typeface="Times New Roman"/>
                        <a:cs typeface="Times New Roman"/>
                      </a:endParaRPr>
                    </a:p>
                    <a:p>
                      <a:pPr marR="12065">
                        <a:lnSpc>
                          <a:spcPct val="100000"/>
                        </a:lnSpc>
                      </a:pPr>
                      <a:endParaRPr sz="900" dirty="0">
                        <a:latin typeface="Times New Roman"/>
                        <a:cs typeface="Times New Roman"/>
                      </a:endParaRPr>
                    </a:p>
                    <a:p>
                      <a:pPr marR="12065">
                        <a:lnSpc>
                          <a:spcPct val="100000"/>
                        </a:lnSpc>
                      </a:pPr>
                      <a:endParaRPr sz="900" dirty="0">
                        <a:latin typeface="Times New Roman"/>
                        <a:cs typeface="Times New Roman"/>
                      </a:endParaRPr>
                    </a:p>
                    <a:p>
                      <a:pPr marR="12065">
                        <a:lnSpc>
                          <a:spcPct val="100000"/>
                        </a:lnSpc>
                      </a:pPr>
                      <a:endParaRPr sz="900" dirty="0">
                        <a:latin typeface="Times New Roman"/>
                        <a:cs typeface="Times New Roman"/>
                      </a:endParaRPr>
                    </a:p>
                    <a:p>
                      <a:pPr marR="12065">
                        <a:lnSpc>
                          <a:spcPct val="100000"/>
                        </a:lnSpc>
                      </a:pPr>
                      <a:endParaRPr sz="900" dirty="0">
                        <a:latin typeface="Times New Roman"/>
                        <a:cs typeface="Times New Roman"/>
                      </a:endParaRPr>
                    </a:p>
                    <a:p>
                      <a:pPr marR="12065">
                        <a:lnSpc>
                          <a:spcPct val="100000"/>
                        </a:lnSpc>
                      </a:pPr>
                      <a:endParaRPr sz="900" dirty="0">
                        <a:latin typeface="Times New Roman"/>
                        <a:cs typeface="Times New Roman"/>
                      </a:endParaRPr>
                    </a:p>
                    <a:p>
                      <a:pPr marR="12065">
                        <a:lnSpc>
                          <a:spcPct val="100000"/>
                        </a:lnSpc>
                      </a:pPr>
                      <a:endParaRPr sz="900" dirty="0">
                        <a:latin typeface="Times New Roman"/>
                        <a:cs typeface="Times New Roman"/>
                      </a:endParaRPr>
                    </a:p>
                    <a:p>
                      <a:pPr marR="12065">
                        <a:lnSpc>
                          <a:spcPct val="100000"/>
                        </a:lnSpc>
                      </a:pPr>
                      <a:endParaRPr sz="900" dirty="0">
                        <a:latin typeface="Times New Roman"/>
                        <a:cs typeface="Times New Roman"/>
                      </a:endParaRPr>
                    </a:p>
                    <a:p>
                      <a:pPr marR="12065">
                        <a:lnSpc>
                          <a:spcPct val="100000"/>
                        </a:lnSpc>
                      </a:pPr>
                      <a:endParaRPr sz="900" dirty="0">
                        <a:latin typeface="Times New Roman"/>
                        <a:cs typeface="Times New Roman"/>
                      </a:endParaRPr>
                    </a:p>
                    <a:p>
                      <a:pPr marR="12065">
                        <a:lnSpc>
                          <a:spcPct val="100000"/>
                        </a:lnSpc>
                      </a:pPr>
                      <a:endParaRPr sz="900" dirty="0">
                        <a:latin typeface="Times New Roman"/>
                        <a:cs typeface="Times New Roman"/>
                      </a:endParaRPr>
                    </a:p>
                    <a:p>
                      <a:pPr marR="12065">
                        <a:lnSpc>
                          <a:spcPct val="100000"/>
                        </a:lnSpc>
                      </a:pPr>
                      <a:endParaRPr sz="900" dirty="0">
                        <a:latin typeface="Times New Roman"/>
                        <a:cs typeface="Times New Roman"/>
                      </a:endParaRPr>
                    </a:p>
                    <a:p>
                      <a:pPr marR="12065">
                        <a:lnSpc>
                          <a:spcPct val="100000"/>
                        </a:lnSpc>
                      </a:pPr>
                      <a:endParaRPr sz="900" dirty="0">
                        <a:latin typeface="Times New Roman"/>
                        <a:cs typeface="Times New Roman"/>
                      </a:endParaRPr>
                    </a:p>
                    <a:p>
                      <a:pPr marR="12065">
                        <a:lnSpc>
                          <a:spcPct val="100000"/>
                        </a:lnSpc>
                      </a:pPr>
                      <a:endParaRPr sz="900" dirty="0">
                        <a:latin typeface="Times New Roman"/>
                        <a:cs typeface="Times New Roman"/>
                      </a:endParaRPr>
                    </a:p>
                    <a:p>
                      <a:pPr marR="12065">
                        <a:lnSpc>
                          <a:spcPct val="100000"/>
                        </a:lnSpc>
                      </a:pPr>
                      <a:endParaRPr sz="900" dirty="0">
                        <a:latin typeface="Times New Roman"/>
                        <a:cs typeface="Times New Roman"/>
                      </a:endParaRPr>
                    </a:p>
                    <a:p>
                      <a:pPr marR="12065">
                        <a:lnSpc>
                          <a:spcPct val="100000"/>
                        </a:lnSpc>
                      </a:pPr>
                      <a:endParaRPr sz="900" dirty="0">
                        <a:latin typeface="Times New Roman"/>
                        <a:cs typeface="Times New Roman"/>
                      </a:endParaRPr>
                    </a:p>
                    <a:p>
                      <a:pPr marR="12065">
                        <a:lnSpc>
                          <a:spcPct val="100000"/>
                        </a:lnSpc>
                      </a:pPr>
                      <a:endParaRPr sz="900" dirty="0">
                        <a:latin typeface="Times New Roman"/>
                        <a:cs typeface="Times New Roman"/>
                      </a:endParaRPr>
                    </a:p>
                    <a:p>
                      <a:pPr marR="12065">
                        <a:lnSpc>
                          <a:spcPct val="100000"/>
                        </a:lnSpc>
                        <a:spcBef>
                          <a:spcPts val="55"/>
                        </a:spcBef>
                      </a:pPr>
                      <a:endParaRPr sz="800" dirty="0">
                        <a:latin typeface="Times New Roman"/>
                        <a:cs typeface="Times New Roman"/>
                      </a:endParaRPr>
                    </a:p>
                    <a:p>
                      <a:pPr marL="17145" marR="12065">
                        <a:lnSpc>
                          <a:spcPct val="100000"/>
                        </a:lnSpc>
                      </a:pPr>
                      <a:r>
                        <a:rPr sz="900" b="1" dirty="0">
                          <a:latin typeface="Calibri"/>
                          <a:cs typeface="Calibri"/>
                        </a:rPr>
                        <a:t>7</a:t>
                      </a:r>
                      <a:endParaRPr sz="900" dirty="0">
                        <a:latin typeface="Calibri"/>
                        <a:cs typeface="Calibri"/>
                      </a:endParaRPr>
                    </a:p>
                  </a:txBody>
                  <a:tcPr marL="0" marR="0" marT="6375" marB="0">
                    <a:lnR w="6350">
                      <a:solidFill>
                        <a:srgbClr val="FFFFFF"/>
                      </a:solidFill>
                      <a:prstDash val="solid"/>
                    </a:lnR>
                  </a:tcPr>
                </a:tc>
                <a:tc>
                  <a:txBody>
                    <a:bodyPr/>
                    <a:lstStyle/>
                    <a:p>
                      <a:pPr>
                        <a:lnSpc>
                          <a:spcPct val="100000"/>
                        </a:lnSpc>
                        <a:spcBef>
                          <a:spcPts val="40"/>
                        </a:spcBef>
                      </a:pPr>
                      <a:endParaRPr sz="900" dirty="0">
                        <a:latin typeface="Times New Roman"/>
                        <a:cs typeface="Times New Roman"/>
                      </a:endParaRPr>
                    </a:p>
                    <a:p>
                      <a:pPr marL="15240">
                        <a:lnSpc>
                          <a:spcPct val="100000"/>
                        </a:lnSpc>
                      </a:pPr>
                      <a:r>
                        <a:rPr sz="900" b="1" spc="-5" dirty="0">
                          <a:latin typeface="Calibri"/>
                          <a:cs typeface="Calibri"/>
                        </a:rPr>
                        <a:t>83</a:t>
                      </a:r>
                      <a:endParaRPr sz="900" dirty="0">
                        <a:latin typeface="Calibri"/>
                        <a:cs typeface="Calibri"/>
                      </a:endParaRPr>
                    </a:p>
                  </a:txBody>
                  <a:tcPr marL="0" marR="0" marT="6375" marB="0">
                    <a:lnL w="6350">
                      <a:solidFill>
                        <a:srgbClr val="FFFFFF"/>
                      </a:solidFill>
                      <a:prstDash val="solid"/>
                    </a:lnL>
                    <a:lnR w="6350">
                      <a:solidFill>
                        <a:srgbClr val="FFFFFF"/>
                      </a:solidFill>
                      <a:prstDash val="solid"/>
                    </a:lnR>
                  </a:tcPr>
                </a:tc>
                <a:tc>
                  <a:txBody>
                    <a:bodyPr/>
                    <a:lstStyle/>
                    <a:p>
                      <a:pPr>
                        <a:lnSpc>
                          <a:spcPct val="100000"/>
                        </a:lnSpc>
                      </a:pPr>
                      <a:endParaRPr sz="900" dirty="0">
                        <a:latin typeface="Times New Roman"/>
                        <a:cs typeface="Times New Roman"/>
                      </a:endParaRPr>
                    </a:p>
                  </a:txBody>
                  <a:tcPr marL="0" marR="0" marT="0" marB="0">
                    <a:lnL w="6350">
                      <a:solidFill>
                        <a:srgbClr val="FFFFFF"/>
                      </a:solidFill>
                      <a:prstDash val="solid"/>
                    </a:lnL>
                  </a:tcPr>
                </a:tc>
                <a:tc>
                  <a:txBody>
                    <a:bodyPr/>
                    <a:lstStyle/>
                    <a:p>
                      <a:pPr>
                        <a:lnSpc>
                          <a:spcPct val="100000"/>
                        </a:lnSpc>
                      </a:pPr>
                      <a:endParaRPr sz="900" dirty="0">
                        <a:latin typeface="Times New Roman"/>
                        <a:cs typeface="Times New Roman"/>
                      </a:endParaRPr>
                    </a:p>
                  </a:txBody>
                  <a:tcPr marL="0" marR="0" marT="0" marB="0"/>
                </a:tc>
                <a:tc>
                  <a:txBody>
                    <a:bodyPr/>
                    <a:lstStyle/>
                    <a:p>
                      <a:pPr>
                        <a:lnSpc>
                          <a:spcPct val="100000"/>
                        </a:lnSpc>
                      </a:pPr>
                      <a:endParaRPr sz="900" dirty="0">
                        <a:latin typeface="Times New Roman"/>
                        <a:cs typeface="Times New Roman"/>
                      </a:endParaRPr>
                    </a:p>
                  </a:txBody>
                  <a:tcPr marL="0" marR="0" marT="0" marB="0"/>
                </a:tc>
                <a:tc>
                  <a:txBody>
                    <a:bodyPr/>
                    <a:lstStyle/>
                    <a:p>
                      <a:pPr marR="21590">
                        <a:lnSpc>
                          <a:spcPct val="100000"/>
                        </a:lnSpc>
                      </a:pPr>
                      <a:endParaRPr sz="900" dirty="0">
                        <a:latin typeface="Times New Roman"/>
                        <a:cs typeface="Times New Roman"/>
                      </a:endParaRPr>
                    </a:p>
                    <a:p>
                      <a:pPr marR="21590">
                        <a:lnSpc>
                          <a:spcPct val="100000"/>
                        </a:lnSpc>
                      </a:pPr>
                      <a:endParaRPr sz="900" dirty="0">
                        <a:latin typeface="Times New Roman"/>
                        <a:cs typeface="Times New Roman"/>
                      </a:endParaRPr>
                    </a:p>
                    <a:p>
                      <a:pPr marR="21590">
                        <a:lnSpc>
                          <a:spcPct val="100000"/>
                        </a:lnSpc>
                      </a:pPr>
                      <a:endParaRPr sz="900" dirty="0">
                        <a:latin typeface="Times New Roman"/>
                        <a:cs typeface="Times New Roman"/>
                      </a:endParaRPr>
                    </a:p>
                    <a:p>
                      <a:pPr marR="21590">
                        <a:lnSpc>
                          <a:spcPct val="100000"/>
                        </a:lnSpc>
                      </a:pPr>
                      <a:endParaRPr sz="900" dirty="0">
                        <a:latin typeface="Times New Roman"/>
                        <a:cs typeface="Times New Roman"/>
                      </a:endParaRPr>
                    </a:p>
                    <a:p>
                      <a:pPr marR="21590">
                        <a:lnSpc>
                          <a:spcPct val="100000"/>
                        </a:lnSpc>
                      </a:pPr>
                      <a:endParaRPr sz="900" dirty="0">
                        <a:latin typeface="Times New Roman"/>
                        <a:cs typeface="Times New Roman"/>
                      </a:endParaRPr>
                    </a:p>
                    <a:p>
                      <a:pPr marR="21590">
                        <a:lnSpc>
                          <a:spcPct val="100000"/>
                        </a:lnSpc>
                        <a:spcBef>
                          <a:spcPts val="40"/>
                        </a:spcBef>
                      </a:pPr>
                      <a:endParaRPr sz="700" dirty="0">
                        <a:latin typeface="Times New Roman"/>
                        <a:cs typeface="Times New Roman"/>
                      </a:endParaRPr>
                    </a:p>
                    <a:p>
                      <a:pPr marL="108585">
                        <a:lnSpc>
                          <a:spcPct val="100000"/>
                        </a:lnSpc>
                      </a:pPr>
                      <a:r>
                        <a:rPr sz="900" b="1" dirty="0">
                          <a:solidFill>
                            <a:srgbClr val="404040"/>
                          </a:solidFill>
                          <a:latin typeface="Calibri"/>
                          <a:cs typeface="Calibri"/>
                        </a:rPr>
                        <a:t>66</a:t>
                      </a:r>
                      <a:endParaRPr sz="900" dirty="0">
                        <a:latin typeface="Calibri"/>
                        <a:cs typeface="Calibri"/>
                      </a:endParaRPr>
                    </a:p>
                    <a:p>
                      <a:pPr marR="21590">
                        <a:lnSpc>
                          <a:spcPct val="100000"/>
                        </a:lnSpc>
                        <a:spcBef>
                          <a:spcPts val="20"/>
                        </a:spcBef>
                      </a:pPr>
                      <a:endParaRPr sz="1200" dirty="0">
                        <a:latin typeface="Times New Roman"/>
                        <a:cs typeface="Times New Roman"/>
                      </a:endParaRPr>
                    </a:p>
                    <a:p>
                      <a:pPr marL="116839" marR="21590">
                        <a:lnSpc>
                          <a:spcPct val="100000"/>
                        </a:lnSpc>
                        <a:spcBef>
                          <a:spcPts val="5"/>
                        </a:spcBef>
                      </a:pPr>
                      <a:r>
                        <a:rPr sz="900" b="1" dirty="0">
                          <a:solidFill>
                            <a:srgbClr val="404040"/>
                          </a:solidFill>
                          <a:latin typeface="Calibri"/>
                          <a:cs typeface="Calibri"/>
                        </a:rPr>
                        <a:t>5</a:t>
                      </a:r>
                      <a:endParaRPr sz="900" dirty="0">
                        <a:latin typeface="Calibri"/>
                        <a:cs typeface="Calibri"/>
                      </a:endParaRPr>
                    </a:p>
                    <a:p>
                      <a:pPr marR="21590">
                        <a:lnSpc>
                          <a:spcPct val="100000"/>
                        </a:lnSpc>
                      </a:pPr>
                      <a:endParaRPr sz="900" dirty="0">
                        <a:latin typeface="Times New Roman"/>
                        <a:cs typeface="Times New Roman"/>
                      </a:endParaRPr>
                    </a:p>
                    <a:p>
                      <a:pPr marR="21590">
                        <a:lnSpc>
                          <a:spcPct val="100000"/>
                        </a:lnSpc>
                      </a:pPr>
                      <a:endParaRPr sz="900" dirty="0">
                        <a:latin typeface="Times New Roman"/>
                        <a:cs typeface="Times New Roman"/>
                      </a:endParaRPr>
                    </a:p>
                    <a:p>
                      <a:pPr marR="21590">
                        <a:lnSpc>
                          <a:spcPct val="100000"/>
                        </a:lnSpc>
                      </a:pPr>
                      <a:endParaRPr sz="900" dirty="0">
                        <a:latin typeface="Times New Roman"/>
                        <a:cs typeface="Times New Roman"/>
                      </a:endParaRPr>
                    </a:p>
                    <a:p>
                      <a:pPr marR="27940" algn="r">
                        <a:lnSpc>
                          <a:spcPct val="100000"/>
                        </a:lnSpc>
                        <a:spcBef>
                          <a:spcPts val="530"/>
                        </a:spcBef>
                      </a:pPr>
                      <a:r>
                        <a:rPr sz="900" b="1" dirty="0">
                          <a:solidFill>
                            <a:srgbClr val="404040"/>
                          </a:solidFill>
                          <a:latin typeface="Calibri"/>
                          <a:cs typeface="Calibri"/>
                        </a:rPr>
                        <a:t>6</a:t>
                      </a:r>
                      <a:endParaRPr sz="900" dirty="0">
                        <a:latin typeface="Calibri"/>
                        <a:cs typeface="Calibri"/>
                      </a:endParaRPr>
                    </a:p>
                    <a:p>
                      <a:pPr marR="21590">
                        <a:lnSpc>
                          <a:spcPct val="100000"/>
                        </a:lnSpc>
                      </a:pPr>
                      <a:endParaRPr sz="900" dirty="0">
                        <a:latin typeface="Times New Roman"/>
                        <a:cs typeface="Times New Roman"/>
                      </a:endParaRPr>
                    </a:p>
                    <a:p>
                      <a:pPr marR="21590">
                        <a:lnSpc>
                          <a:spcPct val="100000"/>
                        </a:lnSpc>
                      </a:pPr>
                      <a:endParaRPr sz="900" dirty="0">
                        <a:latin typeface="Times New Roman"/>
                        <a:cs typeface="Times New Roman"/>
                      </a:endParaRPr>
                    </a:p>
                    <a:p>
                      <a:pPr marR="21590">
                        <a:lnSpc>
                          <a:spcPct val="100000"/>
                        </a:lnSpc>
                      </a:pPr>
                      <a:endParaRPr sz="900" dirty="0">
                        <a:latin typeface="Times New Roman"/>
                        <a:cs typeface="Times New Roman"/>
                      </a:endParaRPr>
                    </a:p>
                    <a:p>
                      <a:pPr marL="96520" marR="12065">
                        <a:lnSpc>
                          <a:spcPct val="100000"/>
                        </a:lnSpc>
                        <a:spcBef>
                          <a:spcPts val="530"/>
                        </a:spcBef>
                      </a:pPr>
                      <a:r>
                        <a:rPr sz="900" b="1" dirty="0">
                          <a:solidFill>
                            <a:srgbClr val="404040"/>
                          </a:solidFill>
                          <a:latin typeface="Calibri"/>
                          <a:cs typeface="Calibri"/>
                        </a:rPr>
                        <a:t>37</a:t>
                      </a:r>
                      <a:endParaRPr sz="900" dirty="0">
                        <a:latin typeface="Calibri"/>
                        <a:cs typeface="Calibri"/>
                      </a:endParaRPr>
                    </a:p>
                    <a:p>
                      <a:pPr marR="21590">
                        <a:lnSpc>
                          <a:spcPct val="100000"/>
                        </a:lnSpc>
                        <a:spcBef>
                          <a:spcPts val="25"/>
                        </a:spcBef>
                      </a:pPr>
                      <a:endParaRPr sz="1300" dirty="0">
                        <a:latin typeface="Times New Roman"/>
                        <a:cs typeface="Times New Roman"/>
                      </a:endParaRPr>
                    </a:p>
                    <a:p>
                      <a:pPr marL="67945" marR="21590">
                        <a:lnSpc>
                          <a:spcPct val="100000"/>
                        </a:lnSpc>
                        <a:spcBef>
                          <a:spcPts val="5"/>
                        </a:spcBef>
                      </a:pPr>
                      <a:r>
                        <a:rPr sz="900" b="1" dirty="0">
                          <a:solidFill>
                            <a:srgbClr val="404040"/>
                          </a:solidFill>
                          <a:latin typeface="Calibri"/>
                          <a:cs typeface="Calibri"/>
                        </a:rPr>
                        <a:t>65</a:t>
                      </a:r>
                      <a:endParaRPr sz="900" dirty="0">
                        <a:latin typeface="Calibri"/>
                        <a:cs typeface="Calibri"/>
                      </a:endParaRPr>
                    </a:p>
                    <a:p>
                      <a:pPr marR="21590">
                        <a:lnSpc>
                          <a:spcPct val="100000"/>
                        </a:lnSpc>
                        <a:spcBef>
                          <a:spcPts val="10"/>
                        </a:spcBef>
                      </a:pPr>
                      <a:endParaRPr sz="1100" dirty="0">
                        <a:latin typeface="Times New Roman"/>
                        <a:cs typeface="Times New Roman"/>
                      </a:endParaRPr>
                    </a:p>
                    <a:p>
                      <a:pPr marL="109220">
                        <a:lnSpc>
                          <a:spcPct val="100000"/>
                        </a:lnSpc>
                      </a:pPr>
                      <a:r>
                        <a:rPr sz="900" b="1" dirty="0">
                          <a:solidFill>
                            <a:srgbClr val="404040"/>
                          </a:solidFill>
                          <a:latin typeface="Calibri"/>
                          <a:cs typeface="Calibri"/>
                        </a:rPr>
                        <a:t>29</a:t>
                      </a:r>
                      <a:endParaRPr sz="900" dirty="0">
                        <a:latin typeface="Calibri"/>
                        <a:cs typeface="Calibri"/>
                      </a:endParaRPr>
                    </a:p>
                  </a:txBody>
                  <a:tcPr marL="0" marR="0" marT="0" marB="0"/>
                </a:tc>
                <a:tc>
                  <a:txBody>
                    <a:bodyPr/>
                    <a:lstStyle/>
                    <a:p>
                      <a:pPr marR="21590">
                        <a:lnSpc>
                          <a:spcPct val="100000"/>
                        </a:lnSpc>
                      </a:pPr>
                      <a:endParaRPr sz="900" dirty="0">
                        <a:latin typeface="Times New Roman"/>
                        <a:cs typeface="Times New Roman"/>
                      </a:endParaRPr>
                    </a:p>
                    <a:p>
                      <a:pPr marR="21590">
                        <a:lnSpc>
                          <a:spcPct val="100000"/>
                        </a:lnSpc>
                      </a:pPr>
                      <a:endParaRPr sz="900" dirty="0">
                        <a:latin typeface="Times New Roman"/>
                        <a:cs typeface="Times New Roman"/>
                      </a:endParaRPr>
                    </a:p>
                    <a:p>
                      <a:pPr marR="21590">
                        <a:lnSpc>
                          <a:spcPct val="100000"/>
                        </a:lnSpc>
                      </a:pPr>
                      <a:endParaRPr sz="900" dirty="0">
                        <a:latin typeface="Times New Roman"/>
                        <a:cs typeface="Times New Roman"/>
                      </a:endParaRPr>
                    </a:p>
                    <a:p>
                      <a:pPr marL="6350" marR="3175">
                        <a:lnSpc>
                          <a:spcPct val="100000"/>
                        </a:lnSpc>
                        <a:spcBef>
                          <a:spcPts val="515"/>
                        </a:spcBef>
                      </a:pPr>
                      <a:r>
                        <a:rPr sz="900" b="1" dirty="0">
                          <a:solidFill>
                            <a:srgbClr val="404040"/>
                          </a:solidFill>
                          <a:latin typeface="Calibri"/>
                          <a:cs typeface="Calibri"/>
                        </a:rPr>
                        <a:t>1,2</a:t>
                      </a:r>
                      <a:endParaRPr sz="900" dirty="0">
                        <a:latin typeface="Calibri"/>
                        <a:cs typeface="Calibri"/>
                      </a:endParaRPr>
                    </a:p>
                    <a:p>
                      <a:pPr marR="21590">
                        <a:lnSpc>
                          <a:spcPct val="100000"/>
                        </a:lnSpc>
                        <a:spcBef>
                          <a:spcPts val="5"/>
                        </a:spcBef>
                      </a:pPr>
                      <a:endParaRPr sz="1000" dirty="0">
                        <a:latin typeface="Times New Roman"/>
                        <a:cs typeface="Times New Roman"/>
                      </a:endParaRPr>
                    </a:p>
                    <a:p>
                      <a:pPr marL="20320" marR="21590">
                        <a:lnSpc>
                          <a:spcPct val="100000"/>
                        </a:lnSpc>
                      </a:pPr>
                      <a:r>
                        <a:rPr sz="900" b="1" dirty="0">
                          <a:solidFill>
                            <a:srgbClr val="404040"/>
                          </a:solidFill>
                          <a:latin typeface="Calibri"/>
                          <a:cs typeface="Calibri"/>
                        </a:rPr>
                        <a:t>0</a:t>
                      </a:r>
                      <a:endParaRPr sz="900" dirty="0">
                        <a:latin typeface="Calibri"/>
                        <a:cs typeface="Calibri"/>
                      </a:endParaRPr>
                    </a:p>
                    <a:p>
                      <a:pPr marR="21590">
                        <a:lnSpc>
                          <a:spcPct val="100000"/>
                        </a:lnSpc>
                        <a:spcBef>
                          <a:spcPts val="25"/>
                        </a:spcBef>
                      </a:pPr>
                      <a:endParaRPr sz="1200" dirty="0">
                        <a:latin typeface="Times New Roman"/>
                        <a:cs typeface="Times New Roman"/>
                      </a:endParaRPr>
                    </a:p>
                    <a:p>
                      <a:pPr marR="21590">
                        <a:lnSpc>
                          <a:spcPct val="100000"/>
                        </a:lnSpc>
                      </a:pPr>
                      <a:r>
                        <a:rPr sz="900" b="1" spc="-5" dirty="0">
                          <a:solidFill>
                            <a:srgbClr val="404040"/>
                          </a:solidFill>
                          <a:latin typeface="Calibri"/>
                          <a:cs typeface="Calibri"/>
                        </a:rPr>
                        <a:t>24</a:t>
                      </a:r>
                      <a:endParaRPr sz="900" dirty="0">
                        <a:latin typeface="Calibri"/>
                        <a:cs typeface="Calibri"/>
                      </a:endParaRPr>
                    </a:p>
                    <a:p>
                      <a:pPr marR="21590">
                        <a:lnSpc>
                          <a:spcPct val="100000"/>
                        </a:lnSpc>
                      </a:pPr>
                      <a:endParaRPr sz="900" dirty="0">
                        <a:latin typeface="Times New Roman"/>
                        <a:cs typeface="Times New Roman"/>
                      </a:endParaRPr>
                    </a:p>
                    <a:p>
                      <a:pPr marR="21590">
                        <a:lnSpc>
                          <a:spcPct val="100000"/>
                        </a:lnSpc>
                      </a:pPr>
                      <a:endParaRPr sz="900" dirty="0">
                        <a:latin typeface="Times New Roman"/>
                        <a:cs typeface="Times New Roman"/>
                      </a:endParaRPr>
                    </a:p>
                    <a:p>
                      <a:pPr marR="21590">
                        <a:lnSpc>
                          <a:spcPct val="100000"/>
                        </a:lnSpc>
                      </a:pPr>
                      <a:endParaRPr sz="900" dirty="0">
                        <a:latin typeface="Times New Roman"/>
                        <a:cs typeface="Times New Roman"/>
                      </a:endParaRPr>
                    </a:p>
                    <a:p>
                      <a:pPr marR="21590">
                        <a:lnSpc>
                          <a:spcPct val="100000"/>
                        </a:lnSpc>
                        <a:spcBef>
                          <a:spcPts val="530"/>
                        </a:spcBef>
                      </a:pPr>
                      <a:r>
                        <a:rPr sz="900" b="1" spc="-5" dirty="0">
                          <a:solidFill>
                            <a:srgbClr val="404040"/>
                          </a:solidFill>
                          <a:latin typeface="Calibri"/>
                          <a:cs typeface="Calibri"/>
                        </a:rPr>
                        <a:t>85</a:t>
                      </a:r>
                      <a:endParaRPr sz="900" dirty="0">
                        <a:latin typeface="Calibri"/>
                        <a:cs typeface="Calibri"/>
                      </a:endParaRPr>
                    </a:p>
                    <a:p>
                      <a:pPr marR="21590">
                        <a:lnSpc>
                          <a:spcPct val="100000"/>
                        </a:lnSpc>
                        <a:spcBef>
                          <a:spcPts val="20"/>
                        </a:spcBef>
                      </a:pPr>
                      <a:endParaRPr sz="1100" dirty="0">
                        <a:latin typeface="Times New Roman"/>
                        <a:cs typeface="Times New Roman"/>
                      </a:endParaRPr>
                    </a:p>
                    <a:p>
                      <a:pPr>
                        <a:lnSpc>
                          <a:spcPct val="100000"/>
                        </a:lnSpc>
                      </a:pPr>
                      <a:r>
                        <a:rPr sz="900" b="1" dirty="0">
                          <a:solidFill>
                            <a:srgbClr val="404040"/>
                          </a:solidFill>
                          <a:latin typeface="Calibri"/>
                          <a:cs typeface="Calibri"/>
                        </a:rPr>
                        <a:t>980</a:t>
                      </a:r>
                      <a:endParaRPr sz="900" dirty="0">
                        <a:latin typeface="Calibri"/>
                        <a:cs typeface="Calibri"/>
                      </a:endParaRPr>
                    </a:p>
                    <a:p>
                      <a:pPr marR="21590">
                        <a:lnSpc>
                          <a:spcPct val="100000"/>
                        </a:lnSpc>
                        <a:spcBef>
                          <a:spcPts val="15"/>
                        </a:spcBef>
                      </a:pPr>
                      <a:endParaRPr sz="1100" dirty="0">
                        <a:latin typeface="Times New Roman"/>
                        <a:cs typeface="Times New Roman"/>
                      </a:endParaRPr>
                    </a:p>
                    <a:p>
                      <a:pPr marL="8255" marR="21590">
                        <a:lnSpc>
                          <a:spcPct val="100000"/>
                        </a:lnSpc>
                      </a:pPr>
                      <a:r>
                        <a:rPr sz="900" b="1" dirty="0">
                          <a:solidFill>
                            <a:srgbClr val="404040"/>
                          </a:solidFill>
                          <a:latin typeface="Calibri"/>
                          <a:cs typeface="Calibri"/>
                        </a:rPr>
                        <a:t>3</a:t>
                      </a:r>
                      <a:endParaRPr sz="900" dirty="0">
                        <a:latin typeface="Calibri"/>
                        <a:cs typeface="Calibri"/>
                      </a:endParaRPr>
                    </a:p>
                  </a:txBody>
                  <a:tcPr marL="0" marR="0" marT="0" marB="0"/>
                </a:tc>
                <a:tc>
                  <a:txBody>
                    <a:bodyPr/>
                    <a:lstStyle/>
                    <a:p>
                      <a:pPr>
                        <a:lnSpc>
                          <a:spcPct val="100000"/>
                        </a:lnSpc>
                        <a:spcBef>
                          <a:spcPts val="20"/>
                        </a:spcBef>
                      </a:pPr>
                      <a:endParaRPr sz="1000" dirty="0">
                        <a:latin typeface="Times New Roman"/>
                        <a:cs typeface="Times New Roman"/>
                      </a:endParaRPr>
                    </a:p>
                    <a:p>
                      <a:pPr>
                        <a:lnSpc>
                          <a:spcPct val="100000"/>
                        </a:lnSpc>
                        <a:spcBef>
                          <a:spcPts val="5"/>
                        </a:spcBef>
                      </a:pPr>
                      <a:r>
                        <a:rPr sz="900" b="1" spc="-5" dirty="0">
                          <a:solidFill>
                            <a:srgbClr val="404040"/>
                          </a:solidFill>
                          <a:latin typeface="Calibri"/>
                          <a:cs typeface="Calibri"/>
                        </a:rPr>
                        <a:t>1,746</a:t>
                      </a:r>
                      <a:endParaRPr sz="900" dirty="0">
                        <a:latin typeface="Calibri"/>
                        <a:cs typeface="Calibri"/>
                      </a:endParaRPr>
                    </a:p>
                    <a:p>
                      <a:pPr>
                        <a:lnSpc>
                          <a:spcPct val="100000"/>
                        </a:lnSpc>
                        <a:spcBef>
                          <a:spcPts val="50"/>
                        </a:spcBef>
                      </a:pPr>
                      <a:endParaRPr sz="1200" dirty="0">
                        <a:latin typeface="Times New Roman"/>
                        <a:cs typeface="Times New Roman"/>
                      </a:endParaRPr>
                    </a:p>
                    <a:p>
                      <a:pPr marL="10795">
                        <a:lnSpc>
                          <a:spcPct val="100000"/>
                        </a:lnSpc>
                        <a:spcBef>
                          <a:spcPts val="5"/>
                        </a:spcBef>
                      </a:pPr>
                      <a:r>
                        <a:rPr sz="900" b="1" spc="-5" dirty="0">
                          <a:solidFill>
                            <a:srgbClr val="404040"/>
                          </a:solidFill>
                          <a:latin typeface="Calibri"/>
                          <a:cs typeface="Calibri"/>
                        </a:rPr>
                        <a:t>92</a:t>
                      </a:r>
                      <a:endParaRPr sz="900" dirty="0">
                        <a:latin typeface="Calibri"/>
                        <a:cs typeface="Calibri"/>
                      </a:endParaRPr>
                    </a:p>
                    <a:p>
                      <a:pPr>
                        <a:lnSpc>
                          <a:spcPct val="100000"/>
                        </a:lnSpc>
                      </a:pPr>
                      <a:endParaRPr sz="900" dirty="0">
                        <a:latin typeface="Times New Roman"/>
                        <a:cs typeface="Times New Roman"/>
                      </a:endParaRPr>
                    </a:p>
                    <a:p>
                      <a:pPr>
                        <a:lnSpc>
                          <a:spcPct val="100000"/>
                        </a:lnSpc>
                      </a:pPr>
                      <a:endParaRPr sz="900" dirty="0">
                        <a:latin typeface="Times New Roman"/>
                        <a:cs typeface="Times New Roman"/>
                      </a:endParaRPr>
                    </a:p>
                    <a:p>
                      <a:pPr>
                        <a:lnSpc>
                          <a:spcPct val="100000"/>
                        </a:lnSpc>
                      </a:pPr>
                      <a:endParaRPr sz="900" dirty="0">
                        <a:latin typeface="Times New Roman"/>
                        <a:cs typeface="Times New Roman"/>
                      </a:endParaRPr>
                    </a:p>
                    <a:p>
                      <a:pPr>
                        <a:lnSpc>
                          <a:spcPct val="100000"/>
                        </a:lnSpc>
                      </a:pPr>
                      <a:endParaRPr sz="900" dirty="0">
                        <a:latin typeface="Times New Roman"/>
                        <a:cs typeface="Times New Roman"/>
                      </a:endParaRPr>
                    </a:p>
                    <a:p>
                      <a:pPr>
                        <a:lnSpc>
                          <a:spcPct val="100000"/>
                        </a:lnSpc>
                      </a:pPr>
                      <a:endParaRPr sz="900" dirty="0">
                        <a:latin typeface="Times New Roman"/>
                        <a:cs typeface="Times New Roman"/>
                      </a:endParaRPr>
                    </a:p>
                    <a:p>
                      <a:pPr>
                        <a:lnSpc>
                          <a:spcPct val="100000"/>
                        </a:lnSpc>
                        <a:spcBef>
                          <a:spcPts val="50"/>
                        </a:spcBef>
                      </a:pPr>
                      <a:endParaRPr sz="700" dirty="0">
                        <a:latin typeface="Times New Roman"/>
                        <a:cs typeface="Times New Roman"/>
                      </a:endParaRPr>
                    </a:p>
                    <a:p>
                      <a:pPr marL="22860">
                        <a:lnSpc>
                          <a:spcPct val="100000"/>
                        </a:lnSpc>
                      </a:pPr>
                      <a:r>
                        <a:rPr sz="900" b="1" spc="-5" dirty="0">
                          <a:solidFill>
                            <a:srgbClr val="404040"/>
                          </a:solidFill>
                          <a:latin typeface="Calibri"/>
                          <a:cs typeface="Calibri"/>
                        </a:rPr>
                        <a:t>1,833</a:t>
                      </a:r>
                      <a:endParaRPr sz="900" dirty="0">
                        <a:latin typeface="Calibri"/>
                        <a:cs typeface="Calibri"/>
                      </a:endParaRPr>
                    </a:p>
                  </a:txBody>
                  <a:tcPr marL="0" marR="0" marT="3187" marB="0"/>
                </a:tc>
                <a:tc>
                  <a:txBody>
                    <a:bodyPr/>
                    <a:lstStyle/>
                    <a:p>
                      <a:pPr>
                        <a:lnSpc>
                          <a:spcPct val="100000"/>
                        </a:lnSpc>
                      </a:pPr>
                      <a:endParaRPr sz="900" dirty="0">
                        <a:latin typeface="Times New Roman"/>
                        <a:cs typeface="Times New Roman"/>
                      </a:endParaRPr>
                    </a:p>
                  </a:txBody>
                  <a:tcPr marL="0" marR="0" marT="0" marB="0"/>
                </a:tc>
                <a:extLst>
                  <a:ext uri="{0D108BD9-81ED-4DB2-BD59-A6C34878D82A}">
                    <a16:rowId xmlns:a16="http://schemas.microsoft.com/office/drawing/2014/main" val="10003"/>
                  </a:ext>
                </a:extLst>
              </a:tr>
            </a:tbl>
          </a:graphicData>
        </a:graphic>
      </p:graphicFrame>
      <p:sp>
        <p:nvSpPr>
          <p:cNvPr id="110" name="Title 1"/>
          <p:cNvSpPr>
            <a:spLocks noGrp="1"/>
          </p:cNvSpPr>
          <p:nvPr>
            <p:ph type="title"/>
          </p:nvPr>
        </p:nvSpPr>
        <p:spPr>
          <a:xfrm>
            <a:off x="895811" y="7062322"/>
            <a:ext cx="11497424" cy="1609344"/>
          </a:xfrm>
        </p:spPr>
        <p:txBody>
          <a:bodyPr/>
          <a:lstStyle/>
          <a:p>
            <a:r>
              <a:rPr lang="en-US" b="1" dirty="0">
                <a:solidFill>
                  <a:schemeClr val="bg1"/>
                </a:solidFill>
              </a:rPr>
              <a:t>OC </a:t>
            </a:r>
            <a:r>
              <a:rPr lang="en-US" b="1" dirty="0">
                <a:solidFill>
                  <a:srgbClr val="002060"/>
                </a:solidFill>
              </a:rPr>
              <a:t>At-A-Glance Table | Centers of Excellence, OC</a:t>
            </a:r>
            <a:endParaRPr lang="en-US" dirty="0">
              <a:solidFill>
                <a:schemeClr val="bg1"/>
              </a:solidFill>
            </a:endParaRPr>
          </a:p>
        </p:txBody>
      </p:sp>
    </p:spTree>
    <p:extLst>
      <p:ext uri="{BB962C8B-B14F-4D97-AF65-F5344CB8AC3E}">
        <p14:creationId xmlns:p14="http://schemas.microsoft.com/office/powerpoint/2010/main" val="2487575611"/>
      </p:ext>
    </p:extLst>
  </p:cSld>
  <p:clrMapOvr>
    <a:masterClrMapping/>
  </p:clrMapOvr>
</p:sld>
</file>

<file path=ppt/theme/theme1.xml><?xml version="1.0" encoding="utf-8"?>
<a:theme xmlns:a="http://schemas.openxmlformats.org/drawingml/2006/main" name="White">
  <a:themeElements>
    <a:clrScheme name="White">
      <a:dk1>
        <a:srgbClr val="000000"/>
      </a:dk1>
      <a:lt1>
        <a:srgbClr val="FFFFFF"/>
      </a:lt1>
      <a:dk2>
        <a:srgbClr val="A7A7A7"/>
      </a:dk2>
      <a:lt2>
        <a:srgbClr val="535353"/>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a:ea typeface="Helvetica"/>
        <a:cs typeface="Helvetica"/>
      </a:majorFont>
      <a:minorFont>
        <a:latin typeface="Helvetica Neue"/>
        <a:ea typeface="Helvetica Neue"/>
        <a:cs typeface="Helvetica Neue"/>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38100" dist="25400" dir="54000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5400" dir="5400000" rotWithShape="0">
            <a:srgbClr val="000000">
              <a:alpha val="50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White">
  <a:themeElements>
    <a:clrScheme name="White">
      <a:dk1>
        <a:srgbClr val="000000"/>
      </a:dk1>
      <a:lt1>
        <a:srgbClr val="FFFFFF"/>
      </a:lt1>
      <a:dk2>
        <a:srgbClr val="A7A7A7"/>
      </a:dk2>
      <a:lt2>
        <a:srgbClr val="535353"/>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a:ea typeface="Helvetica"/>
        <a:cs typeface="Helvetica"/>
      </a:majorFont>
      <a:minorFont>
        <a:latin typeface="Helvetica Neue"/>
        <a:ea typeface="Helvetica Neue"/>
        <a:cs typeface="Helvetica Neue"/>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38100" dist="25400" dir="54000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5400" dir="5400000" rotWithShape="0">
            <a:srgbClr val="000000">
              <a:alpha val="50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52F2DD22611E9478146C764DAA7C68F" ma:contentTypeVersion="4" ma:contentTypeDescription="Create a new document." ma:contentTypeScope="" ma:versionID="804f60040be040ab56fb6b52d15fc460">
  <xsd:schema xmlns:xsd="http://www.w3.org/2001/XMLSchema" xmlns:xs="http://www.w3.org/2001/XMLSchema" xmlns:p="http://schemas.microsoft.com/office/2006/metadata/properties" xmlns:ns2="0ceafc29-5815-44bb-8734-b9d7da2cb19a" targetNamespace="http://schemas.microsoft.com/office/2006/metadata/properties" ma:root="true" ma:fieldsID="8f321529d30182c3bb79fea16b18a917" ns2:_="">
    <xsd:import namespace="0ceafc29-5815-44bb-8734-b9d7da2cb19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ceafc29-5815-44bb-8734-b9d7da2cb19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430FE71-44E8-40EA-A417-2449459381D5}"/>
</file>

<file path=customXml/itemProps2.xml><?xml version="1.0" encoding="utf-8"?>
<ds:datastoreItem xmlns:ds="http://schemas.openxmlformats.org/officeDocument/2006/customXml" ds:itemID="{00FF6FD2-5C13-4022-AD59-4C37722DDDD4}"/>
</file>

<file path=customXml/itemProps3.xml><?xml version="1.0" encoding="utf-8"?>
<ds:datastoreItem xmlns:ds="http://schemas.openxmlformats.org/officeDocument/2006/customXml" ds:itemID="{7C538EC2-3EC2-4788-967E-179D192471D0}"/>
</file>

<file path=docProps/app.xml><?xml version="1.0" encoding="utf-8"?>
<Properties xmlns="http://schemas.openxmlformats.org/officeDocument/2006/extended-properties" xmlns:vt="http://schemas.openxmlformats.org/officeDocument/2006/docPropsVTypes">
  <TotalTime>20804</TotalTime>
  <Words>1222</Words>
  <Application>Microsoft Office PowerPoint</Application>
  <PresentationFormat>Custom</PresentationFormat>
  <Paragraphs>365</Paragraphs>
  <Slides>19</Slides>
  <Notes>13</Notes>
  <HiddenSlides>0</HiddenSlides>
  <MMClips>0</MMClips>
  <ScaleCrop>false</ScaleCrop>
  <HeadingPairs>
    <vt:vector size="8" baseType="variant">
      <vt:variant>
        <vt:lpstr>Fonts Used</vt:lpstr>
      </vt:variant>
      <vt:variant>
        <vt:i4>11</vt:i4>
      </vt:variant>
      <vt:variant>
        <vt:lpstr>Theme</vt:lpstr>
      </vt:variant>
      <vt:variant>
        <vt:i4>2</vt:i4>
      </vt:variant>
      <vt:variant>
        <vt:lpstr>Embedded OLE Servers</vt:lpstr>
      </vt:variant>
      <vt:variant>
        <vt:i4>1</vt:i4>
      </vt:variant>
      <vt:variant>
        <vt:lpstr>Slide Titles</vt:lpstr>
      </vt:variant>
      <vt:variant>
        <vt:i4>19</vt:i4>
      </vt:variant>
    </vt:vector>
  </HeadingPairs>
  <TitlesOfParts>
    <vt:vector size="33" baseType="lpstr">
      <vt:lpstr>Arial</vt:lpstr>
      <vt:lpstr>Calibri</vt:lpstr>
      <vt:lpstr>Calibri Light</vt:lpstr>
      <vt:lpstr>Constantia</vt:lpstr>
      <vt:lpstr>Corbel</vt:lpstr>
      <vt:lpstr>Courier New</vt:lpstr>
      <vt:lpstr>Helvetica Light</vt:lpstr>
      <vt:lpstr>Helvetica Neue</vt:lpstr>
      <vt:lpstr>Times New Roman</vt:lpstr>
      <vt:lpstr>Tw Cen MT</vt:lpstr>
      <vt:lpstr>Wingdings</vt:lpstr>
      <vt:lpstr>White</vt:lpstr>
      <vt:lpstr>Custom Design</vt:lpstr>
      <vt:lpstr>Acrobat 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OC At-A-Glance…</vt:lpstr>
      <vt:lpstr>OC At-A-Glance Table | Centers of Excellence, OC</vt:lpstr>
      <vt:lpstr>PowerPoint Presentation</vt:lpstr>
      <vt:lpstr>PowerPoint Presentation</vt:lpstr>
      <vt:lpstr>PowerPoint Presentation</vt:lpstr>
      <vt:lpstr>PowerPoint Presentation</vt:lpstr>
      <vt:lpstr>PowerPoint Presentation</vt:lpstr>
      <vt:lpstr>New World of Work: 21st Century Skills</vt:lpstr>
      <vt:lpstr>NWOW: 21st Century Skills Badges</vt:lpstr>
      <vt:lpstr>PowerPoint Presentation</vt:lpstr>
      <vt:lpstr>Regional Actions underway  next few years…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Maggie Bonecutter</dc:creator>
  <cp:lastModifiedBy>Lopez, Yadira</cp:lastModifiedBy>
  <cp:revision>290</cp:revision>
  <cp:lastPrinted>2018-09-14T01:24:34Z</cp:lastPrinted>
  <dcterms:modified xsi:type="dcterms:W3CDTF">2019-04-16T17:10:56Z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0x010100F52F2DD22611E9478146C764DAA7C68F</vt:lpwstr>
  </property>
</Properties>
</file>